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80" r:id="rId3"/>
    <p:sldId id="285" r:id="rId4"/>
    <p:sldId id="314" r:id="rId5"/>
    <p:sldId id="315" r:id="rId6"/>
    <p:sldId id="316" r:id="rId7"/>
    <p:sldId id="317" r:id="rId8"/>
    <p:sldId id="318" r:id="rId9"/>
    <p:sldId id="319" r:id="rId10"/>
    <p:sldId id="320" r:id="rId11"/>
    <p:sldId id="321" r:id="rId12"/>
    <p:sldId id="322" r:id="rId13"/>
    <p:sldId id="323" r:id="rId14"/>
    <p:sldId id="324" r:id="rId15"/>
    <p:sldId id="325"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F9F"/>
    <a:srgbClr val="FFBE7D"/>
    <a:srgbClr val="FF993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varScale="1">
        <p:scale>
          <a:sx n="68" d="100"/>
          <a:sy n="68"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7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58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58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58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53D9C19-CB0C-40A1-9241-CE56487A67C8}" type="slidenum">
              <a:rPr lang="en-US"/>
              <a:pPr/>
              <a:t>‹#›</a:t>
            </a:fld>
            <a:endParaRPr lang="en-US"/>
          </a:p>
        </p:txBody>
      </p:sp>
    </p:spTree>
    <p:extLst>
      <p:ext uri="{BB962C8B-B14F-4D97-AF65-F5344CB8AC3E}">
        <p14:creationId xmlns:p14="http://schemas.microsoft.com/office/powerpoint/2010/main" val="29047373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8382000" y="6248400"/>
            <a:ext cx="76200" cy="45720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382000" y="6248400"/>
            <a:ext cx="76200" cy="45720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382000" y="6248400"/>
            <a:ext cx="76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bldLvl="3" autoUpdateAnimBg="0">
        <p:tmplLst>
          <p:tmpl lvl="1">
            <p:tnLst>
              <p:par>
                <p:cTn presetID="1" presetClass="entr" presetSubtype="0" fill="hold" nodeType="click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
            <a:ext cx="7772400" cy="1143000"/>
          </a:xfrm>
        </p:spPr>
        <p:txBody>
          <a:bodyPr/>
          <a:lstStyle/>
          <a:p>
            <a:r>
              <a:rPr lang="en-US" sz="7200" b="1" dirty="0">
                <a:solidFill>
                  <a:schemeClr val="accent6">
                    <a:lumMod val="60000"/>
                    <a:lumOff val="40000"/>
                  </a:schemeClr>
                </a:solidFill>
                <a:latin typeface="Baskerville Old Face" pitchFamily="18" charset="0"/>
              </a:rPr>
              <a:t>Vegetables</a:t>
            </a:r>
          </a:p>
        </p:txBody>
      </p:sp>
      <p:pic>
        <p:nvPicPr>
          <p:cNvPr id="2060" name="Picture 12"/>
          <p:cNvPicPr>
            <a:picLocks noChangeAspect="1" noChangeArrowheads="1"/>
          </p:cNvPicPr>
          <p:nvPr/>
        </p:nvPicPr>
        <p:blipFill>
          <a:blip r:embed="rId2" cstate="print"/>
          <a:srcRect/>
          <a:stretch>
            <a:fillRect/>
          </a:stretch>
        </p:blipFill>
        <p:spPr bwMode="auto">
          <a:xfrm>
            <a:off x="862013" y="3262313"/>
            <a:ext cx="7419975" cy="333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2971800"/>
            <a:ext cx="7772400" cy="3124200"/>
          </a:xfrm>
        </p:spPr>
        <p:txBody>
          <a:bodyPr/>
          <a:lstStyle/>
          <a:p>
            <a:r>
              <a:rPr lang="en-US" sz="2000" dirty="0" err="1" smtClean="0"/>
              <a:t>Podded</a:t>
            </a:r>
            <a:r>
              <a:rPr lang="en-US" sz="2000" dirty="0" smtClean="0"/>
              <a:t> vegetables, popularly known as legumes, are seeds that are found inside pods. </a:t>
            </a:r>
          </a:p>
          <a:p>
            <a:r>
              <a:rPr lang="en-US" sz="2000" dirty="0" smtClean="0"/>
              <a:t>In the olden days, legumes were known as the </a:t>
            </a:r>
            <a:r>
              <a:rPr lang="en-US" sz="2000" i="1" dirty="0" smtClean="0"/>
              <a:t>poor man's food</a:t>
            </a:r>
            <a:r>
              <a:rPr lang="en-US" sz="2000" dirty="0" smtClean="0"/>
              <a:t>. However, with the passing years, they have been included in the diet of most people. </a:t>
            </a:r>
          </a:p>
          <a:p>
            <a:r>
              <a:rPr lang="en-US" sz="2000" dirty="0" err="1" smtClean="0"/>
              <a:t>Podded</a:t>
            </a:r>
            <a:r>
              <a:rPr lang="en-US" sz="2000" dirty="0" smtClean="0"/>
              <a:t> vegetables are a great source of protein which helps in providing the energy and strength required to carry out daily activities. They also contain potassium, folic acid, complex carbohydrates, magnesium, iron, fiber and zinc</a:t>
            </a:r>
            <a:r>
              <a:rPr lang="en-US" sz="2000" dirty="0"/>
              <a:t>.</a:t>
            </a:r>
          </a:p>
        </p:txBody>
      </p:sp>
      <p:sp>
        <p:nvSpPr>
          <p:cNvPr id="3" name="TextBox 2"/>
          <p:cNvSpPr txBox="1"/>
          <p:nvPr/>
        </p:nvSpPr>
        <p:spPr>
          <a:xfrm>
            <a:off x="533400" y="838200"/>
            <a:ext cx="3810000" cy="1446550"/>
          </a:xfrm>
          <a:prstGeom prst="rect">
            <a:avLst/>
          </a:prstGeom>
          <a:noFill/>
        </p:spPr>
        <p:txBody>
          <a:bodyPr wrap="square" rtlCol="0">
            <a:spAutoFit/>
          </a:bodyPr>
          <a:lstStyle/>
          <a:p>
            <a:pPr algn="ctr"/>
            <a:r>
              <a:rPr lang="en-AU" sz="4400" dirty="0" smtClean="0"/>
              <a:t>SEEDS AND PODS</a:t>
            </a:r>
            <a:endParaRPr lang="en-US" sz="4400" dirty="0"/>
          </a:p>
        </p:txBody>
      </p:sp>
      <p:pic>
        <p:nvPicPr>
          <p:cNvPr id="870402" name="Picture 2" descr="Vegetables - seeds"/>
          <p:cNvPicPr>
            <a:picLocks noChangeAspect="1" noChangeArrowheads="1"/>
          </p:cNvPicPr>
          <p:nvPr/>
        </p:nvPicPr>
        <p:blipFill>
          <a:blip r:embed="rId2" cstate="print"/>
          <a:srcRect/>
          <a:stretch>
            <a:fillRect/>
          </a:stretch>
        </p:blipFill>
        <p:spPr bwMode="auto">
          <a:xfrm>
            <a:off x="4724400" y="381000"/>
            <a:ext cx="2343150" cy="1834637"/>
          </a:xfrm>
          <a:prstGeom prst="rect">
            <a:avLst/>
          </a:prstGeom>
          <a:noFill/>
        </p:spPr>
      </p:pic>
      <p:pic>
        <p:nvPicPr>
          <p:cNvPr id="870404" name="Picture 4" descr="http://www.scientificamerican.com/media/inline/that-burger-youre-eating-is-mostly-corn_1.jpg"/>
          <p:cNvPicPr>
            <a:picLocks noChangeAspect="1" noChangeArrowheads="1"/>
          </p:cNvPicPr>
          <p:nvPr/>
        </p:nvPicPr>
        <p:blipFill>
          <a:blip r:embed="rId3" cstate="print"/>
          <a:srcRect/>
          <a:stretch>
            <a:fillRect/>
          </a:stretch>
        </p:blipFill>
        <p:spPr bwMode="auto">
          <a:xfrm>
            <a:off x="7315200" y="990600"/>
            <a:ext cx="1828800" cy="18288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2667000"/>
            <a:ext cx="7772400" cy="3124200"/>
          </a:xfrm>
        </p:spPr>
        <p:txBody>
          <a:bodyPr/>
          <a:lstStyle/>
          <a:p>
            <a:r>
              <a:rPr lang="en-US" sz="2800" dirty="0" smtClean="0"/>
              <a:t>Fruit vegetables are so called because botanically they fulfill the definition of fruits, but are used as vegetables by human beings.</a:t>
            </a:r>
          </a:p>
          <a:p>
            <a:r>
              <a:rPr lang="en-US" sz="2800" dirty="0" smtClean="0"/>
              <a:t>They are considered to be fruits because in the scientific sense of the term, fruits are those that carry the seeds of the plant. So, tomatoes, cucumber etc which are consumed as vegetables are actually fruits because they have seeds in them. </a:t>
            </a:r>
            <a:endParaRPr lang="en-US" sz="2800" dirty="0"/>
          </a:p>
        </p:txBody>
      </p:sp>
      <p:sp>
        <p:nvSpPr>
          <p:cNvPr id="4" name="TextBox 3"/>
          <p:cNvSpPr txBox="1"/>
          <p:nvPr/>
        </p:nvSpPr>
        <p:spPr>
          <a:xfrm>
            <a:off x="609600" y="609600"/>
            <a:ext cx="3810000" cy="1446550"/>
          </a:xfrm>
          <a:prstGeom prst="rect">
            <a:avLst/>
          </a:prstGeom>
          <a:noFill/>
        </p:spPr>
        <p:txBody>
          <a:bodyPr wrap="square" rtlCol="0">
            <a:spAutoFit/>
          </a:bodyPr>
          <a:lstStyle/>
          <a:p>
            <a:r>
              <a:rPr lang="en-AU" sz="4400" dirty="0" smtClean="0"/>
              <a:t>FRUIT VEGETABLES</a:t>
            </a:r>
            <a:endParaRPr lang="en-US" sz="4400" dirty="0"/>
          </a:p>
        </p:txBody>
      </p:sp>
      <p:pic>
        <p:nvPicPr>
          <p:cNvPr id="869378" name="Picture 2" descr="http://enlargedprostate.com.au/blog/wp-content/uploads/2009/01/tomatoe.jpg"/>
          <p:cNvPicPr>
            <a:picLocks noChangeAspect="1" noChangeArrowheads="1"/>
          </p:cNvPicPr>
          <p:nvPr/>
        </p:nvPicPr>
        <p:blipFill>
          <a:blip r:embed="rId2" cstate="print"/>
          <a:srcRect/>
          <a:stretch>
            <a:fillRect/>
          </a:stretch>
        </p:blipFill>
        <p:spPr bwMode="auto">
          <a:xfrm rot="20554322">
            <a:off x="4800600" y="228600"/>
            <a:ext cx="1905000" cy="1905001"/>
          </a:xfrm>
          <a:prstGeom prst="rect">
            <a:avLst/>
          </a:prstGeom>
          <a:noFill/>
        </p:spPr>
      </p:pic>
      <p:pic>
        <p:nvPicPr>
          <p:cNvPr id="869382" name="Picture 6" descr="http://recipes.terra-organics.com/wp-content/uploads/2010/09/Eggplants.jpg"/>
          <p:cNvPicPr>
            <a:picLocks noChangeAspect="1" noChangeArrowheads="1"/>
          </p:cNvPicPr>
          <p:nvPr/>
        </p:nvPicPr>
        <p:blipFill>
          <a:blip r:embed="rId3" cstate="print"/>
          <a:srcRect/>
          <a:stretch>
            <a:fillRect/>
          </a:stretch>
        </p:blipFill>
        <p:spPr bwMode="auto">
          <a:xfrm rot="1051355">
            <a:off x="6997330" y="831154"/>
            <a:ext cx="1733549" cy="169887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2895600"/>
            <a:ext cx="7772400" cy="3200400"/>
          </a:xfrm>
        </p:spPr>
        <p:txBody>
          <a:bodyPr/>
          <a:lstStyle/>
          <a:p>
            <a:r>
              <a:rPr lang="en-AU" sz="2800" dirty="0" smtClean="0"/>
              <a:t>The mushroom that we eat is in fact the fruiting body of the plant which, in its natural state, would be used to spread the spores as a means of reproduction.</a:t>
            </a:r>
          </a:p>
          <a:p>
            <a:r>
              <a:rPr lang="en-AU" sz="2800" dirty="0" smtClean="0"/>
              <a:t>Mushrooms </a:t>
            </a:r>
            <a:r>
              <a:rPr lang="en-US" sz="2800" dirty="0" smtClean="0"/>
              <a:t>do not have stems, branches, roots, leaves or flowers and are not able to produce their own food via photosynthesis.</a:t>
            </a:r>
            <a:endParaRPr lang="en-US" sz="2800" dirty="0"/>
          </a:p>
        </p:txBody>
      </p:sp>
      <p:sp>
        <p:nvSpPr>
          <p:cNvPr id="3" name="TextBox 2"/>
          <p:cNvSpPr txBox="1"/>
          <p:nvPr/>
        </p:nvSpPr>
        <p:spPr>
          <a:xfrm>
            <a:off x="685800" y="914400"/>
            <a:ext cx="3733800" cy="1015663"/>
          </a:xfrm>
          <a:prstGeom prst="rect">
            <a:avLst/>
          </a:prstGeom>
          <a:noFill/>
        </p:spPr>
        <p:txBody>
          <a:bodyPr wrap="square" rtlCol="0">
            <a:spAutoFit/>
          </a:bodyPr>
          <a:lstStyle/>
          <a:p>
            <a:r>
              <a:rPr lang="en-AU" sz="6000" dirty="0" smtClean="0"/>
              <a:t>FUNGI</a:t>
            </a:r>
            <a:endParaRPr lang="en-US" sz="6000" dirty="0"/>
          </a:p>
        </p:txBody>
      </p:sp>
      <p:pic>
        <p:nvPicPr>
          <p:cNvPr id="873474" name="Picture 2" descr="http://www.herdaily.com/blogimg/health/Mushroom_Slices.jpg"/>
          <p:cNvPicPr>
            <a:picLocks noChangeAspect="1" noChangeArrowheads="1"/>
          </p:cNvPicPr>
          <p:nvPr/>
        </p:nvPicPr>
        <p:blipFill>
          <a:blip r:embed="rId2" cstate="print"/>
          <a:srcRect/>
          <a:stretch>
            <a:fillRect/>
          </a:stretch>
        </p:blipFill>
        <p:spPr bwMode="auto">
          <a:xfrm rot="1504405">
            <a:off x="6369268" y="349468"/>
            <a:ext cx="2120915" cy="212091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3810000"/>
            <a:ext cx="7772400" cy="3048000"/>
          </a:xfrm>
        </p:spPr>
        <p:txBody>
          <a:bodyPr/>
          <a:lstStyle/>
          <a:p>
            <a:r>
              <a:rPr lang="en-AU" dirty="0" smtClean="0"/>
              <a:t>Legumes and seeds produce sprouts. These are the tips of the plant as it begins to grow.</a:t>
            </a:r>
            <a:endParaRPr lang="en-US" dirty="0"/>
          </a:p>
        </p:txBody>
      </p:sp>
      <p:sp>
        <p:nvSpPr>
          <p:cNvPr id="3" name="TextBox 2"/>
          <p:cNvSpPr txBox="1"/>
          <p:nvPr/>
        </p:nvSpPr>
        <p:spPr>
          <a:xfrm>
            <a:off x="609600" y="1143000"/>
            <a:ext cx="4648200" cy="1754326"/>
          </a:xfrm>
          <a:prstGeom prst="rect">
            <a:avLst/>
          </a:prstGeom>
          <a:noFill/>
        </p:spPr>
        <p:txBody>
          <a:bodyPr wrap="square" rtlCol="0">
            <a:spAutoFit/>
          </a:bodyPr>
          <a:lstStyle/>
          <a:p>
            <a:r>
              <a:rPr lang="en-AU" sz="5400" dirty="0" smtClean="0"/>
              <a:t>SHOOTS AND SPROUTS</a:t>
            </a:r>
            <a:endParaRPr lang="en-US" sz="5400" dirty="0"/>
          </a:p>
        </p:txBody>
      </p:sp>
      <p:pic>
        <p:nvPicPr>
          <p:cNvPr id="872450" name="Picture 2" descr="http://4.bp.blogspot.com/_JgUEIpjyu4c/TKuixBmymWI/AAAAAAAAGTc/mMGk3udxs30/s1600/istockphoto_507377_bean_sprouts.jpg"/>
          <p:cNvPicPr>
            <a:picLocks noChangeAspect="1" noChangeArrowheads="1"/>
          </p:cNvPicPr>
          <p:nvPr/>
        </p:nvPicPr>
        <p:blipFill>
          <a:blip r:embed="rId2" cstate="print"/>
          <a:srcRect/>
          <a:stretch>
            <a:fillRect/>
          </a:stretch>
        </p:blipFill>
        <p:spPr bwMode="auto">
          <a:xfrm rot="1259562">
            <a:off x="5582935" y="907714"/>
            <a:ext cx="2952750" cy="2362201"/>
          </a:xfrm>
          <a:prstGeom prst="rect">
            <a:avLst/>
          </a:prstGeom>
          <a:noFill/>
        </p:spPr>
      </p:pic>
      <p:pic>
        <p:nvPicPr>
          <p:cNvPr id="872452" name="Picture 4" descr="http://gomushroom.com/pro/Bamboo%20Shoots.jpg"/>
          <p:cNvPicPr>
            <a:picLocks noChangeAspect="1" noChangeArrowheads="1"/>
          </p:cNvPicPr>
          <p:nvPr/>
        </p:nvPicPr>
        <p:blipFill>
          <a:blip r:embed="rId3" cstate="print"/>
          <a:srcRect/>
          <a:stretch>
            <a:fillRect/>
          </a:stretch>
        </p:blipFill>
        <p:spPr bwMode="auto">
          <a:xfrm>
            <a:off x="6629400" y="5029200"/>
            <a:ext cx="1905000" cy="164383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152400"/>
            <a:ext cx="8229600" cy="6477000"/>
          </a:xfrm>
        </p:spPr>
        <p:txBody>
          <a:bodyPr/>
          <a:lstStyle/>
          <a:p>
            <a:r>
              <a:rPr lang="en-AU" sz="2000" dirty="0" smtClean="0"/>
              <a:t>Fill out the following table about the physical, sensory, chemical properties of the listed vegetables </a:t>
            </a:r>
          </a:p>
          <a:p>
            <a:r>
              <a:rPr lang="en-AU" sz="2000" dirty="0" smtClean="0"/>
              <a:t>What few vegetables contain fat (these are still good fats)?</a:t>
            </a:r>
          </a:p>
          <a:p>
            <a:endParaRPr lang="en-AU" sz="2000" dirty="0" smtClean="0"/>
          </a:p>
          <a:p>
            <a:endParaRPr lang="en-AU" dirty="0"/>
          </a:p>
        </p:txBody>
      </p:sp>
      <p:graphicFrame>
        <p:nvGraphicFramePr>
          <p:cNvPr id="3" name="Table 2"/>
          <p:cNvGraphicFramePr>
            <a:graphicFrameLocks noGrp="1"/>
          </p:cNvGraphicFramePr>
          <p:nvPr>
            <p:extLst>
              <p:ext uri="{D42A27DB-BD31-4B8C-83A1-F6EECF244321}">
                <p14:modId xmlns:p14="http://schemas.microsoft.com/office/powerpoint/2010/main" val="1188144396"/>
              </p:ext>
            </p:extLst>
          </p:nvPr>
        </p:nvGraphicFramePr>
        <p:xfrm>
          <a:off x="381000" y="1371602"/>
          <a:ext cx="8458200" cy="5257797"/>
        </p:xfrm>
        <a:graphic>
          <a:graphicData uri="http://schemas.openxmlformats.org/drawingml/2006/table">
            <a:tbl>
              <a:tblPr firstRow="1" bandRow="1">
                <a:tableStyleId>{5C22544A-7EE6-4342-B048-85BDC9FD1C3A}</a:tableStyleId>
              </a:tblPr>
              <a:tblGrid>
                <a:gridCol w="1409700"/>
                <a:gridCol w="1409700"/>
                <a:gridCol w="1409700"/>
                <a:gridCol w="1409700"/>
                <a:gridCol w="1409700"/>
                <a:gridCol w="1409700"/>
              </a:tblGrid>
              <a:tr h="979770">
                <a:tc>
                  <a:txBody>
                    <a:bodyPr/>
                    <a:lstStyle/>
                    <a:p>
                      <a:endParaRPr lang="en-AU" dirty="0"/>
                    </a:p>
                  </a:txBody>
                  <a:tcPr/>
                </a:tc>
                <a:tc>
                  <a:txBody>
                    <a:bodyPr/>
                    <a:lstStyle/>
                    <a:p>
                      <a:r>
                        <a:rPr lang="en-AU" sz="1400" dirty="0" smtClean="0"/>
                        <a:t>Classification</a:t>
                      </a:r>
                    </a:p>
                    <a:p>
                      <a:r>
                        <a:rPr lang="en-AU" sz="1400" dirty="0" smtClean="0"/>
                        <a:t>Of vegetable</a:t>
                      </a:r>
                      <a:endParaRPr lang="en-AU" sz="1400" dirty="0"/>
                    </a:p>
                  </a:txBody>
                  <a:tcPr/>
                </a:tc>
                <a:tc>
                  <a:txBody>
                    <a:bodyPr/>
                    <a:lstStyle/>
                    <a:p>
                      <a:r>
                        <a:rPr lang="en-AU" dirty="0" smtClean="0"/>
                        <a:t>Physical-In</a:t>
                      </a:r>
                      <a:r>
                        <a:rPr lang="en-AU" baseline="0" dirty="0" smtClean="0"/>
                        <a:t> peak condition</a:t>
                      </a:r>
                      <a:endParaRPr lang="en-AU" dirty="0"/>
                    </a:p>
                  </a:txBody>
                  <a:tcPr/>
                </a:tc>
                <a:tc>
                  <a:txBody>
                    <a:bodyPr/>
                    <a:lstStyle/>
                    <a:p>
                      <a:r>
                        <a:rPr lang="en-AU" dirty="0" smtClean="0"/>
                        <a:t>Vitamins</a:t>
                      </a:r>
                    </a:p>
                    <a:p>
                      <a:r>
                        <a:rPr lang="en-AU" dirty="0" smtClean="0"/>
                        <a:t>/nutrients/</a:t>
                      </a:r>
                    </a:p>
                    <a:p>
                      <a:r>
                        <a:rPr lang="en-AU" dirty="0" smtClean="0"/>
                        <a:t>Minerals/</a:t>
                      </a:r>
                      <a:endParaRPr lang="en-AU" dirty="0"/>
                    </a:p>
                  </a:txBody>
                  <a:tcPr/>
                </a:tc>
                <a:tc>
                  <a:txBody>
                    <a:bodyPr/>
                    <a:lstStyle/>
                    <a:p>
                      <a:r>
                        <a:rPr lang="en-AU" dirty="0" smtClean="0"/>
                        <a:t>Functional properties</a:t>
                      </a:r>
                      <a:endParaRPr lang="en-AU" dirty="0"/>
                    </a:p>
                  </a:txBody>
                  <a:tcPr/>
                </a:tc>
                <a:tc>
                  <a:txBody>
                    <a:bodyPr/>
                    <a:lstStyle/>
                    <a:p>
                      <a:r>
                        <a:rPr lang="en-AU" dirty="0" smtClean="0"/>
                        <a:t>Possible cooking methods</a:t>
                      </a:r>
                      <a:endParaRPr lang="en-AU" dirty="0"/>
                    </a:p>
                  </a:txBody>
                  <a:tcPr/>
                </a:tc>
              </a:tr>
              <a:tr h="685839">
                <a:tc>
                  <a:txBody>
                    <a:bodyPr/>
                    <a:lstStyle/>
                    <a:p>
                      <a:r>
                        <a:rPr lang="en-AU" dirty="0" smtClean="0"/>
                        <a:t>Floury Potatoes</a:t>
                      </a:r>
                      <a:endParaRPr lang="en-AU" dirty="0"/>
                    </a:p>
                  </a:txBody>
                  <a:tcPr/>
                </a:tc>
                <a:tc>
                  <a:txBody>
                    <a:bodyPr/>
                    <a:lstStyle/>
                    <a:p>
                      <a:endParaRPr lang="en-AU" dirty="0"/>
                    </a:p>
                  </a:txBody>
                  <a:tcPr/>
                </a:tc>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r>
              <a:tr h="598698">
                <a:tc>
                  <a:txBody>
                    <a:bodyPr/>
                    <a:lstStyle/>
                    <a:p>
                      <a:r>
                        <a:rPr lang="en-AU" dirty="0" smtClean="0"/>
                        <a:t>Broccoli</a:t>
                      </a:r>
                      <a:endParaRPr lang="en-AU" dirty="0"/>
                    </a:p>
                  </a:txBody>
                  <a:tcPr/>
                </a:tc>
                <a:tc>
                  <a:txBody>
                    <a:bodyPr/>
                    <a:lstStyle/>
                    <a:p>
                      <a:endParaRPr lang="en-AU" dirty="0"/>
                    </a:p>
                  </a:txBody>
                  <a:tcPr/>
                </a:tc>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r>
              <a:tr h="598698">
                <a:tc>
                  <a:txBody>
                    <a:bodyPr/>
                    <a:lstStyle/>
                    <a:p>
                      <a:r>
                        <a:rPr lang="en-AU" dirty="0" smtClean="0"/>
                        <a:t>Carrots</a:t>
                      </a:r>
                      <a:endParaRPr lang="en-AU" dirty="0"/>
                    </a:p>
                  </a:txBody>
                  <a:tcPr/>
                </a:tc>
                <a:tc>
                  <a:txBody>
                    <a:bodyPr/>
                    <a:lstStyle/>
                    <a:p>
                      <a:endParaRPr lang="en-AU" dirty="0"/>
                    </a:p>
                  </a:txBody>
                  <a:tcPr/>
                </a:tc>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r>
              <a:tr h="598698">
                <a:tc>
                  <a:txBody>
                    <a:bodyPr/>
                    <a:lstStyle/>
                    <a:p>
                      <a:r>
                        <a:rPr lang="en-AU" dirty="0" smtClean="0"/>
                        <a:t>Spinach</a:t>
                      </a:r>
                      <a:endParaRPr lang="en-AU" dirty="0"/>
                    </a:p>
                  </a:txBody>
                  <a:tcPr/>
                </a:tc>
                <a:tc>
                  <a:txBody>
                    <a:bodyPr/>
                    <a:lstStyle/>
                    <a:p>
                      <a:endParaRPr lang="en-AU" dirty="0"/>
                    </a:p>
                  </a:txBody>
                  <a:tcPr/>
                </a:tc>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r>
              <a:tr h="598698">
                <a:tc>
                  <a:txBody>
                    <a:bodyPr/>
                    <a:lstStyle/>
                    <a:p>
                      <a:r>
                        <a:rPr lang="en-AU" dirty="0" smtClean="0"/>
                        <a:t>Celery</a:t>
                      </a:r>
                      <a:endParaRPr lang="en-AU" dirty="0"/>
                    </a:p>
                  </a:txBody>
                  <a:tcPr/>
                </a:tc>
                <a:tc>
                  <a:txBody>
                    <a:bodyPr/>
                    <a:lstStyle/>
                    <a:p>
                      <a:endParaRPr lang="en-AU" dirty="0"/>
                    </a:p>
                  </a:txBody>
                  <a:tcPr/>
                </a:tc>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r>
              <a:tr h="598698">
                <a:tc>
                  <a:txBody>
                    <a:bodyPr/>
                    <a:lstStyle/>
                    <a:p>
                      <a:r>
                        <a:rPr lang="en-AU" dirty="0" smtClean="0"/>
                        <a:t>Tomatoes</a:t>
                      </a:r>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r>
              <a:tr h="598698">
                <a:tc>
                  <a:txBody>
                    <a:bodyPr/>
                    <a:lstStyle/>
                    <a:p>
                      <a:r>
                        <a:rPr lang="en-AU" dirty="0" smtClean="0"/>
                        <a:t>Sweet corn</a:t>
                      </a:r>
                      <a:endParaRPr lang="en-AU" dirty="0"/>
                    </a:p>
                  </a:txBody>
                  <a:tcPr/>
                </a:tc>
                <a:tc>
                  <a:txBody>
                    <a:bodyPr/>
                    <a:lstStyle/>
                    <a:p>
                      <a:endParaRPr lang="en-AU" dirty="0"/>
                    </a:p>
                  </a:txBody>
                  <a:tcPr/>
                </a:tc>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dirty="0"/>
                    </a:p>
                  </a:txBody>
                  <a:tcPr/>
                </a:tc>
              </a:tr>
            </a:tbl>
          </a:graphicData>
        </a:graphic>
      </p:graphicFrame>
    </p:spTree>
    <p:extLst>
      <p:ext uri="{BB962C8B-B14F-4D97-AF65-F5344CB8AC3E}">
        <p14:creationId xmlns:p14="http://schemas.microsoft.com/office/powerpoint/2010/main" val="18938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en-AU" dirty="0" smtClean="0"/>
              <a:t>Make a reminder list of the role or function of the listed nutrients in our bodies</a:t>
            </a:r>
          </a:p>
          <a:p>
            <a:pPr marL="0" indent="0">
              <a:buNone/>
            </a:pPr>
            <a:endParaRPr lang="en-AU" dirty="0" smtClean="0"/>
          </a:p>
          <a:p>
            <a:pPr marL="0" indent="0">
              <a:buNone/>
            </a:pPr>
            <a:r>
              <a:rPr lang="en-AU" sz="1800" dirty="0" smtClean="0"/>
              <a:t>Carbohydrates</a:t>
            </a:r>
          </a:p>
          <a:p>
            <a:pPr marL="0" indent="0">
              <a:buNone/>
            </a:pPr>
            <a:r>
              <a:rPr lang="en-AU" sz="1800" dirty="0" smtClean="0"/>
              <a:t>Protein</a:t>
            </a:r>
          </a:p>
          <a:p>
            <a:pPr marL="0" indent="0">
              <a:buNone/>
            </a:pPr>
            <a:r>
              <a:rPr lang="en-AU" sz="1800" dirty="0" smtClean="0"/>
              <a:t>Fat</a:t>
            </a:r>
          </a:p>
          <a:p>
            <a:pPr marL="0" indent="0">
              <a:buNone/>
            </a:pPr>
            <a:r>
              <a:rPr lang="en-AU" sz="1800" dirty="0" smtClean="0"/>
              <a:t>Vitamin A( dark green and orange vegetables)</a:t>
            </a:r>
          </a:p>
          <a:p>
            <a:pPr marL="0" indent="0">
              <a:buNone/>
            </a:pPr>
            <a:r>
              <a:rPr lang="en-AU" sz="1800" dirty="0" smtClean="0"/>
              <a:t>Vitamin B( found in green leafy vegetables)</a:t>
            </a:r>
          </a:p>
          <a:p>
            <a:pPr marL="0" indent="0">
              <a:buNone/>
            </a:pPr>
            <a:r>
              <a:rPr lang="en-AU" sz="1800" dirty="0" smtClean="0"/>
              <a:t>Vitamin C( found in red vegetables, capsicum, tomato and broccoli ,cauliflower)</a:t>
            </a:r>
          </a:p>
          <a:p>
            <a:pPr marL="0" indent="0">
              <a:buNone/>
            </a:pPr>
            <a:r>
              <a:rPr lang="en-AU" sz="1800" dirty="0" smtClean="0"/>
              <a:t>Vitamin D</a:t>
            </a:r>
          </a:p>
          <a:p>
            <a:pPr marL="0" indent="0">
              <a:buNone/>
            </a:pPr>
            <a:r>
              <a:rPr lang="en-AU" sz="1800" dirty="0" smtClean="0"/>
              <a:t>Minerals-Calcium ,Magnesium, </a:t>
            </a:r>
            <a:r>
              <a:rPr lang="en-AU" sz="1800" dirty="0" err="1" smtClean="0"/>
              <a:t>Folate</a:t>
            </a:r>
            <a:r>
              <a:rPr lang="en-AU" sz="1800" dirty="0" smtClean="0"/>
              <a:t>, Iron</a:t>
            </a:r>
            <a:endParaRPr lang="en-AU" sz="1800" dirty="0"/>
          </a:p>
        </p:txBody>
      </p:sp>
    </p:spTree>
    <p:extLst>
      <p:ext uri="{BB962C8B-B14F-4D97-AF65-F5344CB8AC3E}">
        <p14:creationId xmlns:p14="http://schemas.microsoft.com/office/powerpoint/2010/main" val="1578911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ChangeArrowheads="1"/>
          </p:cNvSpPr>
          <p:nvPr>
            <p:ph type="title"/>
          </p:nvPr>
        </p:nvSpPr>
        <p:spPr/>
        <p:txBody>
          <a:bodyPr/>
          <a:lstStyle/>
          <a:p>
            <a:r>
              <a:rPr lang="en-US" b="1" dirty="0">
                <a:solidFill>
                  <a:schemeClr val="accent6">
                    <a:lumMod val="60000"/>
                    <a:lumOff val="40000"/>
                  </a:schemeClr>
                </a:solidFill>
                <a:latin typeface="Baskerville Old Face" pitchFamily="18" charset="0"/>
              </a:rPr>
              <a:t>Classification of Vegetables</a:t>
            </a:r>
          </a:p>
        </p:txBody>
      </p:sp>
      <p:sp>
        <p:nvSpPr>
          <p:cNvPr id="455684" name="Rectangle 4"/>
          <p:cNvSpPr>
            <a:spLocks noGrp="1" noChangeArrowheads="1"/>
          </p:cNvSpPr>
          <p:nvPr>
            <p:ph type="body" sz="half" idx="1"/>
          </p:nvPr>
        </p:nvSpPr>
        <p:spPr/>
        <p:txBody>
          <a:bodyPr/>
          <a:lstStyle/>
          <a:p>
            <a:r>
              <a:rPr lang="en-US" sz="2400" dirty="0"/>
              <a:t>Webster’s dictionary refers to vegetables as “any plant,” but more specifically as those that are edible.</a:t>
            </a:r>
          </a:p>
          <a:p>
            <a:r>
              <a:rPr lang="en-US" sz="2400" dirty="0"/>
              <a:t>The part of the plant used as a vegetable often serves as a common  method of classification.</a:t>
            </a:r>
          </a:p>
        </p:txBody>
      </p:sp>
      <p:sp>
        <p:nvSpPr>
          <p:cNvPr id="455685" name="Rectangle 5"/>
          <p:cNvSpPr>
            <a:spLocks noGrp="1" noChangeArrowheads="1"/>
          </p:cNvSpPr>
          <p:nvPr>
            <p:ph type="body" sz="half" idx="2"/>
          </p:nvPr>
        </p:nvSpPr>
        <p:spPr/>
        <p:txBody>
          <a:bodyPr/>
          <a:lstStyle/>
          <a:p>
            <a:r>
              <a:rPr lang="en-US" sz="2400" dirty="0"/>
              <a:t>Vegetables may be derived from almost any part of a plant: </a:t>
            </a:r>
          </a:p>
          <a:p>
            <a:pPr lvl="1"/>
            <a:r>
              <a:rPr lang="en-US" dirty="0"/>
              <a:t>Roots</a:t>
            </a:r>
          </a:p>
          <a:p>
            <a:pPr lvl="1"/>
            <a:r>
              <a:rPr lang="en-US" dirty="0"/>
              <a:t>Bulbs</a:t>
            </a:r>
          </a:p>
          <a:p>
            <a:pPr lvl="1"/>
            <a:r>
              <a:rPr lang="en-US" dirty="0"/>
              <a:t>Stems</a:t>
            </a:r>
          </a:p>
          <a:p>
            <a:pPr lvl="1"/>
            <a:r>
              <a:rPr lang="en-US" dirty="0"/>
              <a:t>Leaves  </a:t>
            </a:r>
          </a:p>
          <a:p>
            <a:pPr lvl="1"/>
            <a:r>
              <a:rPr lang="en-US" dirty="0"/>
              <a:t>Seeds </a:t>
            </a:r>
          </a:p>
          <a:p>
            <a:pPr lvl="1"/>
            <a:r>
              <a:rPr lang="en-US" dirty="0"/>
              <a:t>Flowers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0052" name="Picture 4"/>
          <p:cNvPicPr>
            <a:picLocks noGrp="1" noChangeAspect="1" noChangeArrowheads="1"/>
          </p:cNvPicPr>
          <p:nvPr>
            <p:ph/>
          </p:nvPr>
        </p:nvPicPr>
        <p:blipFill>
          <a:blip r:embed="rId2" cstate="print">
            <a:lum bright="-40000" contrast="60000"/>
          </a:blip>
          <a:srcRect/>
          <a:stretch>
            <a:fillRect/>
          </a:stretch>
        </p:blipFill>
        <p:spPr>
          <a:xfrm>
            <a:off x="1371600" y="304800"/>
            <a:ext cx="6477000" cy="579120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3505200"/>
            <a:ext cx="7772400" cy="2590800"/>
          </a:xfrm>
        </p:spPr>
        <p:txBody>
          <a:bodyPr/>
          <a:lstStyle/>
          <a:p>
            <a:r>
              <a:rPr lang="en-US" dirty="0" smtClean="0"/>
              <a:t>Bulb vegetables are aromatic vegetables that are widely used to </a:t>
            </a:r>
            <a:r>
              <a:rPr lang="en-US" dirty="0" err="1" smtClean="0"/>
              <a:t>flavour</a:t>
            </a:r>
            <a:r>
              <a:rPr lang="en-US" dirty="0" smtClean="0"/>
              <a:t> casseroles, broths and soups. Some bulb vegetables, garlic for example, are also known for their medicinal virtues.</a:t>
            </a:r>
            <a:endParaRPr lang="en-US" dirty="0"/>
          </a:p>
        </p:txBody>
      </p:sp>
      <p:sp>
        <p:nvSpPr>
          <p:cNvPr id="3" name="TextBox 2"/>
          <p:cNvSpPr txBox="1"/>
          <p:nvPr/>
        </p:nvSpPr>
        <p:spPr>
          <a:xfrm>
            <a:off x="1143000" y="1524000"/>
            <a:ext cx="3048000" cy="923330"/>
          </a:xfrm>
          <a:prstGeom prst="rect">
            <a:avLst/>
          </a:prstGeom>
          <a:noFill/>
        </p:spPr>
        <p:txBody>
          <a:bodyPr wrap="square" rtlCol="0">
            <a:spAutoFit/>
          </a:bodyPr>
          <a:lstStyle/>
          <a:p>
            <a:r>
              <a:rPr lang="en-AU" sz="5400" dirty="0" smtClean="0"/>
              <a:t>BULBS</a:t>
            </a:r>
            <a:endParaRPr lang="en-US" sz="5400" dirty="0"/>
          </a:p>
        </p:txBody>
      </p:sp>
      <p:pic>
        <p:nvPicPr>
          <p:cNvPr id="850946" name="Picture 2" descr="http://visual.merriam-webster.com/images/food-kitchen/food/vegetables/bulb-vegetables_2.jpg"/>
          <p:cNvPicPr>
            <a:picLocks noChangeAspect="1" noChangeArrowheads="1"/>
          </p:cNvPicPr>
          <p:nvPr/>
        </p:nvPicPr>
        <p:blipFill>
          <a:blip r:embed="rId2" cstate="print"/>
          <a:srcRect/>
          <a:stretch>
            <a:fillRect/>
          </a:stretch>
        </p:blipFill>
        <p:spPr bwMode="auto">
          <a:xfrm>
            <a:off x="4419600" y="381000"/>
            <a:ext cx="4095750" cy="285957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4191000"/>
            <a:ext cx="7772400" cy="2133600"/>
          </a:xfrm>
        </p:spPr>
        <p:txBody>
          <a:bodyPr/>
          <a:lstStyle/>
          <a:p>
            <a:r>
              <a:rPr lang="en-US" dirty="0" smtClean="0"/>
              <a:t>A root vegetable is one where the root is eaten, not the actual plant. Beets, carrots, turnips and parsnips are al examples.</a:t>
            </a:r>
            <a:endParaRPr lang="en-US" dirty="0"/>
          </a:p>
        </p:txBody>
      </p:sp>
      <p:sp>
        <p:nvSpPr>
          <p:cNvPr id="3" name="TextBox 2"/>
          <p:cNvSpPr txBox="1"/>
          <p:nvPr/>
        </p:nvSpPr>
        <p:spPr>
          <a:xfrm>
            <a:off x="609600" y="1219200"/>
            <a:ext cx="3962400" cy="1446550"/>
          </a:xfrm>
          <a:prstGeom prst="rect">
            <a:avLst/>
          </a:prstGeom>
          <a:noFill/>
        </p:spPr>
        <p:txBody>
          <a:bodyPr wrap="square" rtlCol="0">
            <a:spAutoFit/>
          </a:bodyPr>
          <a:lstStyle/>
          <a:p>
            <a:pPr algn="ctr"/>
            <a:r>
              <a:rPr lang="en-AU" sz="4400" dirty="0" smtClean="0"/>
              <a:t>ROOT VEGETABLES</a:t>
            </a:r>
            <a:endParaRPr lang="en-US" sz="4400" dirty="0"/>
          </a:p>
        </p:txBody>
      </p:sp>
      <p:pic>
        <p:nvPicPr>
          <p:cNvPr id="868354" name="Picture 2" descr="http://souvlakiforthesoul.com/wordpress/wp-content/uploads/2008/07/page0_blog_entry123_1.jpg"/>
          <p:cNvPicPr>
            <a:picLocks noChangeAspect="1" noChangeArrowheads="1"/>
          </p:cNvPicPr>
          <p:nvPr/>
        </p:nvPicPr>
        <p:blipFill>
          <a:blip r:embed="rId2" cstate="print"/>
          <a:srcRect/>
          <a:stretch>
            <a:fillRect/>
          </a:stretch>
        </p:blipFill>
        <p:spPr bwMode="auto">
          <a:xfrm>
            <a:off x="5638800" y="685800"/>
            <a:ext cx="2743200" cy="331052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3505200"/>
            <a:ext cx="7772400" cy="2590800"/>
          </a:xfrm>
        </p:spPr>
        <p:txBody>
          <a:bodyPr/>
          <a:lstStyle/>
          <a:p>
            <a:r>
              <a:rPr lang="en-US" dirty="0" smtClean="0"/>
              <a:t>The tuber is the enlarged tip of an underground </a:t>
            </a:r>
            <a:r>
              <a:rPr lang="en-US" dirty="0" err="1" smtClean="0"/>
              <a:t>stem.The</a:t>
            </a:r>
            <a:r>
              <a:rPr lang="en-US" dirty="0" smtClean="0"/>
              <a:t> plant uses this tip to store food.</a:t>
            </a:r>
          </a:p>
          <a:p>
            <a:r>
              <a:rPr lang="en-AU" dirty="0" err="1" smtClean="0"/>
              <a:t>Eg</a:t>
            </a:r>
            <a:r>
              <a:rPr lang="en-AU" dirty="0" smtClean="0"/>
              <a:t>: Potato, Sweet Potato, Yams</a:t>
            </a:r>
            <a:endParaRPr lang="en-US" dirty="0"/>
          </a:p>
        </p:txBody>
      </p:sp>
      <p:sp>
        <p:nvSpPr>
          <p:cNvPr id="3" name="TextBox 2"/>
          <p:cNvSpPr txBox="1"/>
          <p:nvPr/>
        </p:nvSpPr>
        <p:spPr>
          <a:xfrm>
            <a:off x="685800" y="1066800"/>
            <a:ext cx="3810000" cy="1015663"/>
          </a:xfrm>
          <a:prstGeom prst="rect">
            <a:avLst/>
          </a:prstGeom>
          <a:noFill/>
        </p:spPr>
        <p:txBody>
          <a:bodyPr wrap="square" rtlCol="0">
            <a:spAutoFit/>
          </a:bodyPr>
          <a:lstStyle/>
          <a:p>
            <a:r>
              <a:rPr lang="en-AU" sz="6000" dirty="0" smtClean="0"/>
              <a:t>TUBERS</a:t>
            </a:r>
            <a:endParaRPr lang="en-US" sz="6000" dirty="0"/>
          </a:p>
        </p:txBody>
      </p:sp>
      <p:pic>
        <p:nvPicPr>
          <p:cNvPr id="867330" name="Picture 2" descr="http://www.foodsubs.com/Photos/tubers.jpg"/>
          <p:cNvPicPr>
            <a:picLocks noChangeAspect="1" noChangeArrowheads="1"/>
          </p:cNvPicPr>
          <p:nvPr/>
        </p:nvPicPr>
        <p:blipFill>
          <a:blip r:embed="rId2" cstate="print"/>
          <a:srcRect/>
          <a:stretch>
            <a:fillRect/>
          </a:stretch>
        </p:blipFill>
        <p:spPr bwMode="auto">
          <a:xfrm>
            <a:off x="5105400" y="762000"/>
            <a:ext cx="3086100" cy="242887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3048000"/>
            <a:ext cx="7772400" cy="2819400"/>
          </a:xfrm>
        </p:spPr>
        <p:txBody>
          <a:bodyPr/>
          <a:lstStyle/>
          <a:p>
            <a:r>
              <a:rPr lang="en-US" dirty="0" smtClean="0"/>
              <a:t>A leaf vegetable is one that is grown for its edible leaves. Most leaf vegetables are a good source of potassium and vitamins A and C. They are very versatile and can be prepared raw or cooked, in salads, as vegetable side dishes or added to recipes. </a:t>
            </a:r>
            <a:br>
              <a:rPr lang="en-US" dirty="0" smtClean="0"/>
            </a:br>
            <a:endParaRPr lang="en-US" dirty="0"/>
          </a:p>
        </p:txBody>
      </p:sp>
      <p:sp>
        <p:nvSpPr>
          <p:cNvPr id="3" name="TextBox 2"/>
          <p:cNvSpPr txBox="1"/>
          <p:nvPr/>
        </p:nvSpPr>
        <p:spPr>
          <a:xfrm>
            <a:off x="685800" y="990600"/>
            <a:ext cx="4038600" cy="1446550"/>
          </a:xfrm>
          <a:prstGeom prst="rect">
            <a:avLst/>
          </a:prstGeom>
          <a:noFill/>
        </p:spPr>
        <p:txBody>
          <a:bodyPr wrap="square" rtlCol="0">
            <a:spAutoFit/>
          </a:bodyPr>
          <a:lstStyle/>
          <a:p>
            <a:r>
              <a:rPr lang="en-AU" sz="4400" dirty="0" smtClean="0"/>
              <a:t>LEAF VEGETABLES</a:t>
            </a:r>
            <a:endParaRPr lang="en-US" sz="4400" dirty="0"/>
          </a:p>
        </p:txBody>
      </p:sp>
      <p:pic>
        <p:nvPicPr>
          <p:cNvPr id="866306" name="Picture 2" descr="http://www.infovisual.info/01/img_en/044%20Vegetables%20-%20leaf.jpg"/>
          <p:cNvPicPr>
            <a:picLocks noChangeAspect="1" noChangeArrowheads="1"/>
          </p:cNvPicPr>
          <p:nvPr/>
        </p:nvPicPr>
        <p:blipFill>
          <a:blip r:embed="rId2" cstate="print"/>
          <a:srcRect/>
          <a:stretch>
            <a:fillRect/>
          </a:stretch>
        </p:blipFill>
        <p:spPr bwMode="auto">
          <a:xfrm>
            <a:off x="5038725" y="457200"/>
            <a:ext cx="4105275" cy="238607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2971800"/>
            <a:ext cx="7772400" cy="3505200"/>
          </a:xfrm>
        </p:spPr>
        <p:txBody>
          <a:bodyPr/>
          <a:lstStyle/>
          <a:p>
            <a:r>
              <a:rPr lang="en-US" sz="2800" dirty="0" smtClean="0"/>
              <a:t>Stem vegetables are those that have stems which can be consumed. Some of the most popular stem vegetables include asparagus, celery and fennel. These vegetables can be used to make a variety of dishes.</a:t>
            </a:r>
          </a:p>
          <a:p>
            <a:r>
              <a:rPr lang="en-US" sz="2800" dirty="0" smtClean="0"/>
              <a:t>It is important to remember that stem vegetables should not be over-cooked, or else they may lose their crunchiness.</a:t>
            </a:r>
            <a:endParaRPr lang="en-US" sz="2800" dirty="0"/>
          </a:p>
        </p:txBody>
      </p:sp>
      <p:sp>
        <p:nvSpPr>
          <p:cNvPr id="4" name="TextBox 3"/>
          <p:cNvSpPr txBox="1"/>
          <p:nvPr/>
        </p:nvSpPr>
        <p:spPr>
          <a:xfrm>
            <a:off x="609600" y="762000"/>
            <a:ext cx="4800600" cy="1569660"/>
          </a:xfrm>
          <a:prstGeom prst="rect">
            <a:avLst/>
          </a:prstGeom>
          <a:noFill/>
        </p:spPr>
        <p:txBody>
          <a:bodyPr wrap="square" rtlCol="0">
            <a:spAutoFit/>
          </a:bodyPr>
          <a:lstStyle/>
          <a:p>
            <a:r>
              <a:rPr lang="en-AU" sz="4800" dirty="0" smtClean="0"/>
              <a:t>STEM VEGETABLES</a:t>
            </a:r>
            <a:endParaRPr lang="en-US" sz="4800" dirty="0"/>
          </a:p>
        </p:txBody>
      </p:sp>
      <p:pic>
        <p:nvPicPr>
          <p:cNvPr id="865282" name="Picture 2" descr="Vegetables - stalk"/>
          <p:cNvPicPr>
            <a:picLocks noChangeAspect="1" noChangeArrowheads="1"/>
          </p:cNvPicPr>
          <p:nvPr/>
        </p:nvPicPr>
        <p:blipFill>
          <a:blip r:embed="rId2" cstate="print"/>
          <a:srcRect/>
          <a:stretch>
            <a:fillRect/>
          </a:stretch>
        </p:blipFill>
        <p:spPr bwMode="auto">
          <a:xfrm>
            <a:off x="5378395" y="304800"/>
            <a:ext cx="3384605" cy="233362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3505200"/>
            <a:ext cx="7772400" cy="2743200"/>
          </a:xfrm>
        </p:spPr>
        <p:txBody>
          <a:bodyPr/>
          <a:lstStyle/>
          <a:p>
            <a:r>
              <a:rPr lang="en-US" dirty="0" smtClean="0"/>
              <a:t>Flower vegetables are so called because they have the shape of flowers. They are usually small in size and appear like many flower buds clustered together. </a:t>
            </a:r>
          </a:p>
          <a:p>
            <a:pPr>
              <a:buNone/>
            </a:pPr>
            <a:endParaRPr lang="en-US" dirty="0"/>
          </a:p>
        </p:txBody>
      </p:sp>
      <p:sp>
        <p:nvSpPr>
          <p:cNvPr id="3" name="TextBox 2"/>
          <p:cNvSpPr txBox="1"/>
          <p:nvPr/>
        </p:nvSpPr>
        <p:spPr>
          <a:xfrm>
            <a:off x="381000" y="1066800"/>
            <a:ext cx="4419600" cy="1569660"/>
          </a:xfrm>
          <a:prstGeom prst="rect">
            <a:avLst/>
          </a:prstGeom>
          <a:noFill/>
        </p:spPr>
        <p:txBody>
          <a:bodyPr wrap="square" rtlCol="0">
            <a:spAutoFit/>
          </a:bodyPr>
          <a:lstStyle/>
          <a:p>
            <a:r>
              <a:rPr lang="en-AU" sz="4800" dirty="0" smtClean="0"/>
              <a:t>FLOWER VEGETABLES</a:t>
            </a:r>
            <a:endParaRPr lang="en-US" sz="4800" dirty="0"/>
          </a:p>
        </p:txBody>
      </p:sp>
      <p:pic>
        <p:nvPicPr>
          <p:cNvPr id="871426" name="Picture 2" descr="http://visual.merriam-webster.com/images/food-kitchen/food/vegetables/inflorescent-vegetables.jpg"/>
          <p:cNvPicPr>
            <a:picLocks noChangeAspect="1" noChangeArrowheads="1"/>
          </p:cNvPicPr>
          <p:nvPr/>
        </p:nvPicPr>
        <p:blipFill>
          <a:blip r:embed="rId2" cstate="print"/>
          <a:srcRect/>
          <a:stretch>
            <a:fillRect/>
          </a:stretch>
        </p:blipFill>
        <p:spPr bwMode="auto">
          <a:xfrm>
            <a:off x="5105798" y="304800"/>
            <a:ext cx="4038202" cy="28194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6560</TotalTime>
  <Words>658</Words>
  <Application>Microsoft Office PowerPoint</Application>
  <PresentationFormat>On-screen Show (4:3)</PresentationFormat>
  <Paragraphs>64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Vegetables</vt:lpstr>
      <vt:lpstr>Classification of Vegetables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Now J. Brown</dc:title>
  <dc:creator>Valued Sony Customer</dc:creator>
  <cp:lastModifiedBy>Rachel Bride</cp:lastModifiedBy>
  <cp:revision>511</cp:revision>
  <dcterms:created xsi:type="dcterms:W3CDTF">2003-01-02T11:01:13Z</dcterms:created>
  <dcterms:modified xsi:type="dcterms:W3CDTF">2013-02-28T07:58:30Z</dcterms:modified>
</cp:coreProperties>
</file>