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60" r:id="rId5"/>
    <p:sldId id="263" r:id="rId6"/>
    <p:sldId id="267" r:id="rId7"/>
    <p:sldId id="268" r:id="rId8"/>
    <p:sldId id="269" r:id="rId9"/>
    <p:sldId id="270" r:id="rId10"/>
    <p:sldId id="271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7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CFD16-60EF-4BB4-8811-B4B67A7A18A8}" type="datetimeFigureOut">
              <a:rPr lang="en-US" smtClean="0"/>
              <a:pPr/>
              <a:t>4/1/2011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F4779-626F-4AB1-A641-C6BE4B71E176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CFD16-60EF-4BB4-8811-B4B67A7A18A8}" type="datetimeFigureOut">
              <a:rPr lang="en-US" smtClean="0"/>
              <a:pPr/>
              <a:t>4/1/2011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F4779-626F-4AB1-A641-C6BE4B71E176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CFD16-60EF-4BB4-8811-B4B67A7A18A8}" type="datetimeFigureOut">
              <a:rPr lang="en-US" smtClean="0"/>
              <a:pPr/>
              <a:t>4/1/2011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F4779-626F-4AB1-A641-C6BE4B71E176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CFD16-60EF-4BB4-8811-B4B67A7A18A8}" type="datetimeFigureOut">
              <a:rPr lang="en-US" smtClean="0"/>
              <a:pPr/>
              <a:t>4/1/2011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F4779-626F-4AB1-A641-C6BE4B71E176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CFD16-60EF-4BB4-8811-B4B67A7A18A8}" type="datetimeFigureOut">
              <a:rPr lang="en-US" smtClean="0"/>
              <a:pPr/>
              <a:t>4/1/2011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F4779-626F-4AB1-A641-C6BE4B71E176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CFD16-60EF-4BB4-8811-B4B67A7A18A8}" type="datetimeFigureOut">
              <a:rPr lang="en-US" smtClean="0"/>
              <a:pPr/>
              <a:t>4/1/2011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F4779-626F-4AB1-A641-C6BE4B71E176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CFD16-60EF-4BB4-8811-B4B67A7A18A8}" type="datetimeFigureOut">
              <a:rPr lang="en-US" smtClean="0"/>
              <a:pPr/>
              <a:t>4/1/2011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F4779-626F-4AB1-A641-C6BE4B71E176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CFD16-60EF-4BB4-8811-B4B67A7A18A8}" type="datetimeFigureOut">
              <a:rPr lang="en-US" smtClean="0"/>
              <a:pPr/>
              <a:t>4/1/2011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F4779-626F-4AB1-A641-C6BE4B71E176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CFD16-60EF-4BB4-8811-B4B67A7A18A8}" type="datetimeFigureOut">
              <a:rPr lang="en-US" smtClean="0"/>
              <a:pPr/>
              <a:t>4/1/2011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F4779-626F-4AB1-A641-C6BE4B71E176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CFD16-60EF-4BB4-8811-B4B67A7A18A8}" type="datetimeFigureOut">
              <a:rPr lang="en-US" smtClean="0"/>
              <a:pPr/>
              <a:t>4/1/2011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F4779-626F-4AB1-A641-C6BE4B71E176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CFD16-60EF-4BB4-8811-B4B67A7A18A8}" type="datetimeFigureOut">
              <a:rPr lang="en-US" smtClean="0"/>
              <a:pPr/>
              <a:t>4/1/2011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F4779-626F-4AB1-A641-C6BE4B71E176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BCFD16-60EF-4BB4-8811-B4B67A7A18A8}" type="datetimeFigureOut">
              <a:rPr lang="en-US" smtClean="0"/>
              <a:pPr/>
              <a:t>4/1/2011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1F4779-626F-4AB1-A641-C6BE4B71E176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ttp://blog.nativefoods.com/.a/6a0112796f38d028a40147e336d9a5970b-800w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0278" y="582910"/>
            <a:ext cx="6850114" cy="507833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130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NUTS </a:t>
            </a:r>
            <a:r>
              <a:rPr lang="en-US" sz="130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&amp; LEGUMES</a:t>
            </a:r>
            <a:endParaRPr lang="en-AU" sz="13000" b="1" dirty="0">
              <a:ln w="12700">
                <a:solidFill>
                  <a:schemeClr val="tx1"/>
                </a:solidFill>
                <a:prstDash val="solid"/>
              </a:ln>
              <a:solidFill>
                <a:schemeClr val="accent6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Chemical Properties</a:t>
            </a:r>
            <a:endParaRPr lang="en-AU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Carbohydrates- resistant </a:t>
            </a:r>
            <a:r>
              <a:rPr lang="en-US" sz="4400" dirty="0" smtClean="0"/>
              <a:t>starch</a:t>
            </a:r>
          </a:p>
          <a:p>
            <a:endParaRPr lang="en-US" sz="4400" dirty="0" smtClean="0"/>
          </a:p>
          <a:p>
            <a:r>
              <a:rPr lang="en-US" sz="3600" dirty="0" smtClean="0"/>
              <a:t>Good for good bowel health</a:t>
            </a:r>
          </a:p>
          <a:p>
            <a:r>
              <a:rPr lang="en-US" sz="3600" dirty="0" smtClean="0"/>
              <a:t>Helps us keep regular</a:t>
            </a:r>
          </a:p>
          <a:p>
            <a:r>
              <a:rPr lang="en-US" sz="3600" dirty="0" smtClean="0"/>
              <a:t>Helps reduce blood cholesterol levels.</a:t>
            </a:r>
            <a:endParaRPr lang="en-US" sz="3600" dirty="0" smtClean="0"/>
          </a:p>
          <a:p>
            <a:endParaRPr lang="en-A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Origin of Nuts</a:t>
            </a:r>
            <a:endParaRPr lang="en-AU" sz="8000" b="1" dirty="0">
              <a:ln w="12700">
                <a:solidFill>
                  <a:schemeClr val="tx1"/>
                </a:solidFill>
                <a:prstDash val="solid"/>
              </a:ln>
              <a:solidFill>
                <a:schemeClr val="accent6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2332037"/>
            <a:ext cx="2828916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Nuts are from plants they are the edible kernel in a hard shell, grown on matured trees.</a:t>
            </a:r>
            <a:endParaRPr lang="en-AU" dirty="0"/>
          </a:p>
        </p:txBody>
      </p:sp>
      <p:pic>
        <p:nvPicPr>
          <p:cNvPr id="8194" name="Picture 2" descr="http://www.tradewindsfruit.com/macadamia_nut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9992" y="2132856"/>
            <a:ext cx="3333750" cy="3305175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508104" y="5517232"/>
            <a:ext cx="17379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Macadamia Tree</a:t>
            </a:r>
            <a:endParaRPr lang="en-A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ingoodhealth.com.au/home/wp-content/uploads/2010/12/Mad-About-Nuts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7399" y="1484784"/>
            <a:ext cx="8688568" cy="5256584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Classification</a:t>
            </a:r>
            <a:endParaRPr lang="en-AU" sz="6600" dirty="0">
              <a:ln w="12700">
                <a:solidFill>
                  <a:schemeClr val="tx1"/>
                </a:solidFill>
                <a:prstDash val="solid"/>
              </a:ln>
              <a:solidFill>
                <a:schemeClr val="accent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many classifications of nuts;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Examples:</a:t>
            </a:r>
          </a:p>
          <a:p>
            <a:pPr>
              <a:buNone/>
            </a:pPr>
            <a:r>
              <a:rPr lang="en-US" dirty="0" smtClean="0"/>
              <a:t>Coconuts, Pecan nut, Almond, Hazelnut Peanut.</a:t>
            </a:r>
          </a:p>
          <a:p>
            <a:pPr>
              <a:buNone/>
            </a:pPr>
            <a:endParaRPr lang="en-A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8612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8000" b="1" dirty="0" smtClean="0">
                <a:ln w="12700">
                  <a:solidFill>
                    <a:schemeClr val="accent3"/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</a:t>
            </a:r>
            <a:r>
              <a:rPr lang="en-US" sz="80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Storage</a:t>
            </a:r>
            <a:endParaRPr lang="en-AU" sz="8000" b="1" dirty="0">
              <a:ln w="12700">
                <a:solidFill>
                  <a:schemeClr val="tx1"/>
                </a:solidFill>
                <a:prstDash val="solid"/>
              </a:ln>
              <a:solidFill>
                <a:schemeClr val="accent6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2214554"/>
            <a:ext cx="9044022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Keep correctly due to their high </a:t>
            </a:r>
          </a:p>
          <a:p>
            <a:pPr>
              <a:buNone/>
            </a:pPr>
            <a:r>
              <a:rPr lang="en-US" dirty="0" smtClean="0"/>
              <a:t>fat content.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KEPT:</a:t>
            </a:r>
          </a:p>
          <a:p>
            <a:r>
              <a:rPr lang="en-US" dirty="0" smtClean="0"/>
              <a:t>Ideally in the refrigerator</a:t>
            </a:r>
          </a:p>
          <a:p>
            <a:pPr>
              <a:buNone/>
            </a:pPr>
            <a:r>
              <a:rPr lang="en-US" dirty="0" smtClean="0"/>
              <a:t>Or</a:t>
            </a:r>
          </a:p>
          <a:p>
            <a:r>
              <a:rPr lang="en-US" dirty="0" smtClean="0"/>
              <a:t>In sealed container in pantry</a:t>
            </a:r>
          </a:p>
          <a:p>
            <a:pPr>
              <a:buNone/>
            </a:pPr>
            <a:endParaRPr lang="en-US" dirty="0" smtClean="0"/>
          </a:p>
          <a:p>
            <a:endParaRPr lang="en-AU" dirty="0"/>
          </a:p>
        </p:txBody>
      </p:sp>
      <p:pic>
        <p:nvPicPr>
          <p:cNvPr id="17410" name="Picture 2" descr="Stock Photography - cereals in tupperwares &#10;on the shelf. &#10;fotosearch - search &#10;stock photos, &#10;pictures, images, &#10;and photo clipar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388" y="214290"/>
            <a:ext cx="2481260" cy="266444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Chemical Properties</a:t>
            </a:r>
            <a:endParaRPr lang="en-AU" sz="6600" dirty="0">
              <a:ln w="12700">
                <a:solidFill>
                  <a:schemeClr val="tx1"/>
                </a:solidFill>
                <a:prstDash val="solid"/>
              </a:ln>
              <a:solidFill>
                <a:schemeClr val="accent6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Unsaturated fat 40-70% </a:t>
            </a:r>
          </a:p>
          <a:p>
            <a:r>
              <a:rPr lang="en-US" sz="4400" dirty="0" smtClean="0"/>
              <a:t>Protein (incomplete)</a:t>
            </a:r>
          </a:p>
          <a:p>
            <a:r>
              <a:rPr lang="en-US" sz="4400" dirty="0" smtClean="0"/>
              <a:t>Carbohydrates</a:t>
            </a:r>
          </a:p>
          <a:p>
            <a:endParaRPr lang="en-US" sz="4400" dirty="0" smtClean="0"/>
          </a:p>
          <a:p>
            <a:pPr algn="ctr">
              <a:buNone/>
            </a:pPr>
            <a:r>
              <a:rPr lang="en-US" sz="3600" dirty="0" smtClean="0"/>
              <a:t>Consume about a handful of nuts per day</a:t>
            </a:r>
            <a:endParaRPr lang="en-AU" sz="3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sponsored.uwa.edu.au/clima/__data/page/942/legum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2276872"/>
            <a:ext cx="3744416" cy="3313642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Origin of Legumes</a:t>
            </a:r>
            <a:endParaRPr lang="en-AU" sz="8000" b="1" dirty="0">
              <a:ln w="12700">
                <a:solidFill>
                  <a:schemeClr val="tx1"/>
                </a:solidFill>
                <a:prstDash val="solid"/>
              </a:ln>
              <a:solidFill>
                <a:schemeClr val="accent6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0916" y="2215405"/>
            <a:ext cx="2828916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Legumes are from plants they are the seeds from pod-bearing plants.</a:t>
            </a:r>
            <a:endParaRPr lang="en-AU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567620" y="2332037"/>
            <a:ext cx="2828916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Pulses are matured legumes, which are dried.</a:t>
            </a:r>
            <a:endParaRPr kumimoji="0" lang="en-A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Classification</a:t>
            </a:r>
            <a:endParaRPr lang="en-AU" sz="8000" dirty="0">
              <a:ln w="12700">
                <a:solidFill>
                  <a:schemeClr val="tx1"/>
                </a:solidFill>
                <a:prstDash val="solid"/>
              </a:ln>
              <a:solidFill>
                <a:schemeClr val="accent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many classifications of Legumes;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Examples:</a:t>
            </a:r>
          </a:p>
          <a:p>
            <a:pPr>
              <a:buNone/>
            </a:pPr>
            <a:r>
              <a:rPr lang="en-US" dirty="0" smtClean="0"/>
              <a:t>Lentils, soybeans, chickpeas, kidney beans.</a:t>
            </a:r>
          </a:p>
          <a:p>
            <a:pPr>
              <a:buNone/>
            </a:pPr>
            <a:endParaRPr lang="en-AU" dirty="0"/>
          </a:p>
        </p:txBody>
      </p:sp>
      <p:pic>
        <p:nvPicPr>
          <p:cNvPr id="3074" name="Picture 2" descr="http://www.organicbuyersgroup.com.au/shop/images/legum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010025"/>
            <a:ext cx="9144000" cy="28479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8612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8000" b="1" dirty="0" smtClean="0">
                <a:ln w="12700">
                  <a:solidFill>
                    <a:schemeClr val="accent3"/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</a:t>
            </a:r>
            <a:r>
              <a:rPr lang="en-US" sz="80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Storage</a:t>
            </a:r>
            <a:endParaRPr lang="en-AU" sz="8000" b="1" dirty="0">
              <a:ln w="12700">
                <a:solidFill>
                  <a:schemeClr val="tx1"/>
                </a:solidFill>
                <a:prstDash val="solid"/>
              </a:ln>
              <a:solidFill>
                <a:schemeClr val="accent6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2214554"/>
            <a:ext cx="9044022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Can be bought in many different </a:t>
            </a:r>
          </a:p>
          <a:p>
            <a:pPr>
              <a:buNone/>
            </a:pPr>
            <a:r>
              <a:rPr lang="en-US" dirty="0" smtClean="0"/>
              <a:t>ways including:</a:t>
            </a:r>
          </a:p>
          <a:p>
            <a:pPr>
              <a:buNone/>
            </a:pPr>
            <a:r>
              <a:rPr lang="en-US" dirty="0" smtClean="0"/>
              <a:t>Canned, dehydrated, vacuum packed and as </a:t>
            </a:r>
          </a:p>
          <a:p>
            <a:pPr>
              <a:buNone/>
            </a:pPr>
            <a:r>
              <a:rPr lang="en-US" dirty="0" smtClean="0"/>
              <a:t>products such as hummus or soymilk.</a:t>
            </a:r>
          </a:p>
          <a:p>
            <a:r>
              <a:rPr lang="en-US" dirty="0" smtClean="0"/>
              <a:t>Ideally stored In sealed container in pantry, until opened.</a:t>
            </a:r>
          </a:p>
          <a:p>
            <a:pPr>
              <a:buNone/>
            </a:pPr>
            <a:endParaRPr lang="en-US" dirty="0" smtClean="0"/>
          </a:p>
          <a:p>
            <a:endParaRPr lang="en-AU" dirty="0"/>
          </a:p>
        </p:txBody>
      </p:sp>
      <p:pic>
        <p:nvPicPr>
          <p:cNvPr id="17410" name="Picture 2" descr="Stock Photography - cereals in tupperwares &#10;on the shelf. &#10;fotosearch - search &#10;stock photos, &#10;pictures, images, &#10;and photo clipar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388" y="214290"/>
            <a:ext cx="2481260" cy="266444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Chemical Properties</a:t>
            </a:r>
            <a:endParaRPr lang="en-AU" sz="6600" dirty="0">
              <a:ln w="12700">
                <a:solidFill>
                  <a:schemeClr val="tx1"/>
                </a:solidFill>
                <a:prstDash val="solid"/>
              </a:ln>
              <a:solidFill>
                <a:schemeClr val="accent6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Protein (incomplete)</a:t>
            </a:r>
          </a:p>
          <a:p>
            <a:pPr>
              <a:buNone/>
            </a:pPr>
            <a:endParaRPr lang="en-US" sz="4400" dirty="0" smtClean="0"/>
          </a:p>
          <a:p>
            <a:pPr>
              <a:buNone/>
            </a:pPr>
            <a:r>
              <a:rPr lang="en-US" sz="3600" dirty="0" smtClean="0"/>
              <a:t>Does not contain all 8 essential amino acids… must be combined with other amino acid sources to create complete protein.</a:t>
            </a:r>
            <a:endParaRPr lang="en-US" sz="36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217</Words>
  <Application>Microsoft Office PowerPoint</Application>
  <PresentationFormat>On-screen Show (4:3)</PresentationFormat>
  <Paragraphs>47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NUTS &amp; LEGUMES</vt:lpstr>
      <vt:lpstr>Origin of Nuts</vt:lpstr>
      <vt:lpstr>Classification</vt:lpstr>
      <vt:lpstr>    Storage</vt:lpstr>
      <vt:lpstr>Chemical Properties</vt:lpstr>
      <vt:lpstr>Origin of Legumes</vt:lpstr>
      <vt:lpstr>Classification</vt:lpstr>
      <vt:lpstr>    Storage</vt:lpstr>
      <vt:lpstr>Chemical Properties</vt:lpstr>
      <vt:lpstr>Chemical Properties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CEREALS</dc:title>
  <dc:creator> </dc:creator>
  <cp:lastModifiedBy> </cp:lastModifiedBy>
  <cp:revision>17</cp:revision>
  <dcterms:created xsi:type="dcterms:W3CDTF">2010-02-23T01:24:34Z</dcterms:created>
  <dcterms:modified xsi:type="dcterms:W3CDTF">2011-03-31T22:37:06Z</dcterms:modified>
</cp:coreProperties>
</file>