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96" r:id="rId7"/>
    <p:sldId id="261" r:id="rId8"/>
    <p:sldId id="264" r:id="rId9"/>
    <p:sldId id="297" r:id="rId10"/>
    <p:sldId id="262" r:id="rId11"/>
    <p:sldId id="263" r:id="rId12"/>
    <p:sldId id="265" r:id="rId13"/>
    <p:sldId id="298"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99" r:id="rId30"/>
    <p:sldId id="281" r:id="rId31"/>
    <p:sldId id="282" r:id="rId32"/>
    <p:sldId id="300" r:id="rId33"/>
    <p:sldId id="283" r:id="rId34"/>
    <p:sldId id="301" r:id="rId35"/>
    <p:sldId id="284" r:id="rId36"/>
    <p:sldId id="302" r:id="rId37"/>
    <p:sldId id="285" r:id="rId38"/>
    <p:sldId id="286" r:id="rId39"/>
    <p:sldId id="287" r:id="rId40"/>
    <p:sldId id="290" r:id="rId41"/>
    <p:sldId id="288" r:id="rId42"/>
    <p:sldId id="289" r:id="rId43"/>
    <p:sldId id="291" r:id="rId44"/>
    <p:sldId id="292" r:id="rId45"/>
    <p:sldId id="293" r:id="rId46"/>
    <p:sldId id="294" r:id="rId47"/>
    <p:sldId id="295"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63" d="100"/>
          <a:sy n="63" d="100"/>
        </p:scale>
        <p:origin x="-161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D45466E-F90F-4F51-B142-F3641335B7E9}" type="datetimeFigureOut">
              <a:rPr lang="en-AU" smtClean="0"/>
              <a:t>10/10/2012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65271D8-E8B4-4381-8BA5-4B9C9E60E227}" type="slidenum">
              <a:rPr lang="en-AU" smtClean="0"/>
              <a:t>‹#›</a:t>
            </a:fld>
            <a:endParaRPr lang="en-AU"/>
          </a:p>
        </p:txBody>
      </p:sp>
    </p:spTree>
    <p:extLst>
      <p:ext uri="{BB962C8B-B14F-4D97-AF65-F5344CB8AC3E}">
        <p14:creationId xmlns:p14="http://schemas.microsoft.com/office/powerpoint/2010/main" val="2167362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D45466E-F90F-4F51-B142-F3641335B7E9}" type="datetimeFigureOut">
              <a:rPr lang="en-AU" smtClean="0"/>
              <a:t>10/10/2012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65271D8-E8B4-4381-8BA5-4B9C9E60E227}" type="slidenum">
              <a:rPr lang="en-AU" smtClean="0"/>
              <a:t>‹#›</a:t>
            </a:fld>
            <a:endParaRPr lang="en-AU"/>
          </a:p>
        </p:txBody>
      </p:sp>
    </p:spTree>
    <p:extLst>
      <p:ext uri="{BB962C8B-B14F-4D97-AF65-F5344CB8AC3E}">
        <p14:creationId xmlns:p14="http://schemas.microsoft.com/office/powerpoint/2010/main" val="308838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D45466E-F90F-4F51-B142-F3641335B7E9}" type="datetimeFigureOut">
              <a:rPr lang="en-AU" smtClean="0"/>
              <a:t>10/10/2012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65271D8-E8B4-4381-8BA5-4B9C9E60E227}" type="slidenum">
              <a:rPr lang="en-AU" smtClean="0"/>
              <a:t>‹#›</a:t>
            </a:fld>
            <a:endParaRPr lang="en-AU"/>
          </a:p>
        </p:txBody>
      </p:sp>
    </p:spTree>
    <p:extLst>
      <p:ext uri="{BB962C8B-B14F-4D97-AF65-F5344CB8AC3E}">
        <p14:creationId xmlns:p14="http://schemas.microsoft.com/office/powerpoint/2010/main" val="541744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D45466E-F90F-4F51-B142-F3641335B7E9}" type="datetimeFigureOut">
              <a:rPr lang="en-AU" smtClean="0"/>
              <a:t>10/10/2012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65271D8-E8B4-4381-8BA5-4B9C9E60E227}" type="slidenum">
              <a:rPr lang="en-AU" smtClean="0"/>
              <a:t>‹#›</a:t>
            </a:fld>
            <a:endParaRPr lang="en-AU"/>
          </a:p>
        </p:txBody>
      </p:sp>
    </p:spTree>
    <p:extLst>
      <p:ext uri="{BB962C8B-B14F-4D97-AF65-F5344CB8AC3E}">
        <p14:creationId xmlns:p14="http://schemas.microsoft.com/office/powerpoint/2010/main" val="3076222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45466E-F90F-4F51-B142-F3641335B7E9}" type="datetimeFigureOut">
              <a:rPr lang="en-AU" smtClean="0"/>
              <a:t>10/10/2012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65271D8-E8B4-4381-8BA5-4B9C9E60E227}" type="slidenum">
              <a:rPr lang="en-AU" smtClean="0"/>
              <a:t>‹#›</a:t>
            </a:fld>
            <a:endParaRPr lang="en-AU"/>
          </a:p>
        </p:txBody>
      </p:sp>
    </p:spTree>
    <p:extLst>
      <p:ext uri="{BB962C8B-B14F-4D97-AF65-F5344CB8AC3E}">
        <p14:creationId xmlns:p14="http://schemas.microsoft.com/office/powerpoint/2010/main" val="2805639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D45466E-F90F-4F51-B142-F3641335B7E9}" type="datetimeFigureOut">
              <a:rPr lang="en-AU" smtClean="0"/>
              <a:t>10/10/2012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65271D8-E8B4-4381-8BA5-4B9C9E60E227}" type="slidenum">
              <a:rPr lang="en-AU" smtClean="0"/>
              <a:t>‹#›</a:t>
            </a:fld>
            <a:endParaRPr lang="en-AU"/>
          </a:p>
        </p:txBody>
      </p:sp>
    </p:spTree>
    <p:extLst>
      <p:ext uri="{BB962C8B-B14F-4D97-AF65-F5344CB8AC3E}">
        <p14:creationId xmlns:p14="http://schemas.microsoft.com/office/powerpoint/2010/main" val="3147144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D45466E-F90F-4F51-B142-F3641335B7E9}" type="datetimeFigureOut">
              <a:rPr lang="en-AU" smtClean="0"/>
              <a:t>10/10/2012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65271D8-E8B4-4381-8BA5-4B9C9E60E227}" type="slidenum">
              <a:rPr lang="en-AU" smtClean="0"/>
              <a:t>‹#›</a:t>
            </a:fld>
            <a:endParaRPr lang="en-AU"/>
          </a:p>
        </p:txBody>
      </p:sp>
    </p:spTree>
    <p:extLst>
      <p:ext uri="{BB962C8B-B14F-4D97-AF65-F5344CB8AC3E}">
        <p14:creationId xmlns:p14="http://schemas.microsoft.com/office/powerpoint/2010/main" val="2410119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D45466E-F90F-4F51-B142-F3641335B7E9}" type="datetimeFigureOut">
              <a:rPr lang="en-AU" smtClean="0"/>
              <a:t>10/10/2012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65271D8-E8B4-4381-8BA5-4B9C9E60E227}" type="slidenum">
              <a:rPr lang="en-AU" smtClean="0"/>
              <a:t>‹#›</a:t>
            </a:fld>
            <a:endParaRPr lang="en-AU"/>
          </a:p>
        </p:txBody>
      </p:sp>
    </p:spTree>
    <p:extLst>
      <p:ext uri="{BB962C8B-B14F-4D97-AF65-F5344CB8AC3E}">
        <p14:creationId xmlns:p14="http://schemas.microsoft.com/office/powerpoint/2010/main" val="1498925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5466E-F90F-4F51-B142-F3641335B7E9}" type="datetimeFigureOut">
              <a:rPr lang="en-AU" smtClean="0"/>
              <a:t>10/10/2012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65271D8-E8B4-4381-8BA5-4B9C9E60E227}" type="slidenum">
              <a:rPr lang="en-AU" smtClean="0"/>
              <a:t>‹#›</a:t>
            </a:fld>
            <a:endParaRPr lang="en-AU"/>
          </a:p>
        </p:txBody>
      </p:sp>
    </p:spTree>
    <p:extLst>
      <p:ext uri="{BB962C8B-B14F-4D97-AF65-F5344CB8AC3E}">
        <p14:creationId xmlns:p14="http://schemas.microsoft.com/office/powerpoint/2010/main" val="748803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5466E-F90F-4F51-B142-F3641335B7E9}" type="datetimeFigureOut">
              <a:rPr lang="en-AU" smtClean="0"/>
              <a:t>10/10/2012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65271D8-E8B4-4381-8BA5-4B9C9E60E227}" type="slidenum">
              <a:rPr lang="en-AU" smtClean="0"/>
              <a:t>‹#›</a:t>
            </a:fld>
            <a:endParaRPr lang="en-AU"/>
          </a:p>
        </p:txBody>
      </p:sp>
    </p:spTree>
    <p:extLst>
      <p:ext uri="{BB962C8B-B14F-4D97-AF65-F5344CB8AC3E}">
        <p14:creationId xmlns:p14="http://schemas.microsoft.com/office/powerpoint/2010/main" val="540842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5466E-F90F-4F51-B142-F3641335B7E9}" type="datetimeFigureOut">
              <a:rPr lang="en-AU" smtClean="0"/>
              <a:t>10/10/2012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65271D8-E8B4-4381-8BA5-4B9C9E60E227}" type="slidenum">
              <a:rPr lang="en-AU" smtClean="0"/>
              <a:t>‹#›</a:t>
            </a:fld>
            <a:endParaRPr lang="en-AU"/>
          </a:p>
        </p:txBody>
      </p:sp>
    </p:spTree>
    <p:extLst>
      <p:ext uri="{BB962C8B-B14F-4D97-AF65-F5344CB8AC3E}">
        <p14:creationId xmlns:p14="http://schemas.microsoft.com/office/powerpoint/2010/main" val="1263262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5466E-F90F-4F51-B142-F3641335B7E9}" type="datetimeFigureOut">
              <a:rPr lang="en-AU" smtClean="0"/>
              <a:t>10/10/2012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5271D8-E8B4-4381-8BA5-4B9C9E60E227}" type="slidenum">
              <a:rPr lang="en-AU" smtClean="0"/>
              <a:t>‹#›</a:t>
            </a:fld>
            <a:endParaRPr lang="en-AU"/>
          </a:p>
        </p:txBody>
      </p:sp>
    </p:spTree>
    <p:extLst>
      <p:ext uri="{BB962C8B-B14F-4D97-AF65-F5344CB8AC3E}">
        <p14:creationId xmlns:p14="http://schemas.microsoft.com/office/powerpoint/2010/main" val="2727673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8032" y="1238895"/>
            <a:ext cx="7772400" cy="1470025"/>
          </a:xfrm>
        </p:spPr>
        <p:txBody>
          <a:bodyPr>
            <a:normAutofit fontScale="90000"/>
          </a:bodyPr>
          <a:lstStyle/>
          <a:p>
            <a:r>
              <a:rPr lang="en-AU" sz="4000" dirty="0">
                <a:solidFill>
                  <a:srgbClr val="000000"/>
                </a:solidFill>
                <a:latin typeface="Verdana"/>
              </a:rPr>
              <a:t/>
            </a:r>
            <a:br>
              <a:rPr lang="en-AU" sz="4000" dirty="0">
                <a:solidFill>
                  <a:srgbClr val="000000"/>
                </a:solidFill>
                <a:latin typeface="Verdana"/>
              </a:rPr>
            </a:br>
            <a:r>
              <a:rPr lang="en-AU" sz="4000" dirty="0">
                <a:solidFill>
                  <a:srgbClr val="000000"/>
                </a:solidFill>
                <a:latin typeface="Verdana"/>
              </a:rPr>
              <a:t> </a:t>
            </a:r>
            <a:r>
              <a:rPr lang="en-AU" b="1" dirty="0">
                <a:solidFill>
                  <a:srgbClr val="FF0000"/>
                </a:solidFill>
                <a:latin typeface="Verdana"/>
              </a:rPr>
              <a:t>2011 Assessment Report</a:t>
            </a:r>
            <a:endParaRPr lang="en-AU" dirty="0">
              <a:solidFill>
                <a:srgbClr val="FF0000"/>
              </a:solidFill>
            </a:endParaRPr>
          </a:p>
        </p:txBody>
      </p:sp>
      <p:sp>
        <p:nvSpPr>
          <p:cNvPr id="3" name="Subtitle 2"/>
          <p:cNvSpPr>
            <a:spLocks noGrp="1"/>
          </p:cNvSpPr>
          <p:nvPr>
            <p:ph type="subTitle" idx="1"/>
          </p:nvPr>
        </p:nvSpPr>
        <p:spPr>
          <a:xfrm>
            <a:off x="395536" y="3140968"/>
            <a:ext cx="8280920" cy="1752600"/>
          </a:xfrm>
        </p:spPr>
        <p:txBody>
          <a:bodyPr>
            <a:normAutofit fontScale="70000" lnSpcReduction="20000"/>
          </a:bodyPr>
          <a:lstStyle/>
          <a:p>
            <a:pPr algn="l"/>
            <a:endParaRPr lang="en-AU" sz="5400" dirty="0">
              <a:solidFill>
                <a:srgbClr val="000000"/>
              </a:solidFill>
              <a:latin typeface="Times New Roman"/>
            </a:endParaRPr>
          </a:p>
          <a:p>
            <a:r>
              <a:rPr lang="en-AU" sz="5400" dirty="0">
                <a:solidFill>
                  <a:srgbClr val="000000"/>
                </a:solidFill>
                <a:latin typeface="Times New Roman"/>
              </a:rPr>
              <a:t> </a:t>
            </a:r>
            <a:r>
              <a:rPr lang="en-AU" sz="4600" b="1" dirty="0">
                <a:solidFill>
                  <a:srgbClr val="000000"/>
                </a:solidFill>
                <a:latin typeface="Times New Roman"/>
              </a:rPr>
              <a:t>Food and Technology GA 3 Exam </a:t>
            </a:r>
            <a:endParaRPr lang="en-AU" sz="4600" b="1" dirty="0" smtClean="0">
              <a:solidFill>
                <a:srgbClr val="000000"/>
              </a:solidFill>
              <a:latin typeface="Times New Roman"/>
            </a:endParaRPr>
          </a:p>
          <a:p>
            <a:r>
              <a:rPr lang="en-AU" dirty="0" smtClean="0">
                <a:solidFill>
                  <a:srgbClr val="000000"/>
                </a:solidFill>
                <a:latin typeface="Times New Roman"/>
              </a:rPr>
              <a:t>© </a:t>
            </a:r>
            <a:r>
              <a:rPr lang="en-AU" dirty="0">
                <a:solidFill>
                  <a:srgbClr val="000000"/>
                </a:solidFill>
                <a:latin typeface="Times New Roman"/>
              </a:rPr>
              <a:t>VICTORIAN CURRICULUM AND ASSESSMENT AUTHORITY 2012</a:t>
            </a:r>
            <a:endParaRPr lang="en-AU" dirty="0"/>
          </a:p>
        </p:txBody>
      </p:sp>
    </p:spTree>
    <p:extLst>
      <p:ext uri="{BB962C8B-B14F-4D97-AF65-F5344CB8AC3E}">
        <p14:creationId xmlns:p14="http://schemas.microsoft.com/office/powerpoint/2010/main" val="3299926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18048"/>
            <a:ext cx="9036496" cy="1143000"/>
          </a:xfrm>
        </p:spPr>
        <p:txBody>
          <a:bodyPr>
            <a:normAutofit fontScale="90000"/>
          </a:bodyPr>
          <a:lstStyle/>
          <a:p>
            <a:r>
              <a:rPr lang="en-AU" sz="2800" dirty="0"/>
              <a:t/>
            </a:r>
            <a:br>
              <a:rPr lang="en-AU" sz="2800" dirty="0"/>
            </a:br>
            <a:r>
              <a:rPr lang="en-AU" sz="3100" b="1" dirty="0"/>
              <a:t>d. </a:t>
            </a:r>
            <a:r>
              <a:rPr lang="en-AU" sz="3100" dirty="0"/>
              <a:t>Select two of the stages listed above. For each stage, describe one hazard other than cross-contamination</a:t>
            </a:r>
            <a:br>
              <a:rPr lang="en-AU" sz="3100" dirty="0"/>
            </a:br>
            <a:r>
              <a:rPr lang="en-AU" sz="3100" dirty="0"/>
              <a:t>that could lead to food poisoning, </a:t>
            </a:r>
            <a:r>
              <a:rPr lang="en-AU" sz="3100" b="1" dirty="0"/>
              <a:t>and </a:t>
            </a:r>
            <a:r>
              <a:rPr lang="en-AU" sz="3100" dirty="0"/>
              <a:t>a corrective action that staff should follow in order to overcome</a:t>
            </a:r>
            <a:br>
              <a:rPr lang="en-AU" sz="3100" dirty="0"/>
            </a:br>
            <a:r>
              <a:rPr lang="en-AU" sz="3100" dirty="0"/>
              <a:t>the hazard</a:t>
            </a:r>
            <a:r>
              <a:rPr lang="en-AU" sz="3100" dirty="0" smtClean="0"/>
              <a:t>.</a:t>
            </a:r>
            <a:br>
              <a:rPr lang="en-AU" sz="3100" dirty="0" smtClean="0"/>
            </a:br>
            <a:r>
              <a:rPr lang="en-AU" sz="3100" dirty="0"/>
              <a:t/>
            </a:r>
            <a:br>
              <a:rPr lang="en-AU" sz="3100" dirty="0"/>
            </a:br>
            <a:r>
              <a:rPr lang="en-AU" sz="3100" i="1" dirty="0" smtClean="0">
                <a:solidFill>
                  <a:srgbClr val="FF0000"/>
                </a:solidFill>
              </a:rPr>
              <a:t>Answer:  See handout printed from page 4 of assessment report</a:t>
            </a:r>
            <a:endParaRPr lang="en-AU" sz="3100" i="1" dirty="0">
              <a:solidFill>
                <a:srgbClr val="FF0000"/>
              </a:solidFill>
            </a:endParaRPr>
          </a:p>
        </p:txBody>
      </p:sp>
    </p:spTree>
    <p:extLst>
      <p:ext uri="{BB962C8B-B14F-4D97-AF65-F5344CB8AC3E}">
        <p14:creationId xmlns:p14="http://schemas.microsoft.com/office/powerpoint/2010/main" val="4023174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8229600" cy="4525963"/>
          </a:xfrm>
        </p:spPr>
        <p:txBody>
          <a:bodyPr>
            <a:normAutofit fontScale="85000" lnSpcReduction="10000"/>
          </a:bodyPr>
          <a:lstStyle/>
          <a:p>
            <a:pPr marL="0" indent="0" algn="ctr">
              <a:buNone/>
            </a:pPr>
            <a:r>
              <a:rPr lang="en-AU" sz="3500" b="1" dirty="0"/>
              <a:t>Question 2</a:t>
            </a:r>
            <a:endParaRPr lang="en-AU" sz="3500" dirty="0"/>
          </a:p>
          <a:p>
            <a:pPr marL="0" indent="0" algn="ctr">
              <a:buNone/>
            </a:pPr>
            <a:r>
              <a:rPr lang="en-AU" sz="3500" dirty="0"/>
              <a:t>A food manufacturer has developed a new cookie for children. This cookie is enriched with vitamins A and B. The manufacturer intends to use a popular cartoon character on the label of the cookie that will appeal to primary school children.</a:t>
            </a:r>
          </a:p>
          <a:p>
            <a:pPr marL="0" indent="0" algn="ctr">
              <a:buNone/>
            </a:pPr>
            <a:r>
              <a:rPr lang="en-AU" sz="3500" dirty="0"/>
              <a:t>Advertising in newspapers, magazines and on television, is a very successful marketing strategy used by food manufacturers to encourage consumers to purchase their product.</a:t>
            </a:r>
          </a:p>
          <a:p>
            <a:endParaRPr lang="en-AU" dirty="0"/>
          </a:p>
        </p:txBody>
      </p:sp>
    </p:spTree>
    <p:extLst>
      <p:ext uri="{BB962C8B-B14F-4D97-AF65-F5344CB8AC3E}">
        <p14:creationId xmlns:p14="http://schemas.microsoft.com/office/powerpoint/2010/main" val="191705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noAutofit/>
          </a:bodyPr>
          <a:lstStyle/>
          <a:p>
            <a:r>
              <a:rPr lang="en-AU" sz="2800" b="1" dirty="0"/>
              <a:t>a. </a:t>
            </a:r>
            <a:r>
              <a:rPr lang="en-AU" sz="2800" dirty="0"/>
              <a:t>Identify and describe </a:t>
            </a:r>
            <a:r>
              <a:rPr lang="en-AU" sz="2800" b="1" dirty="0"/>
              <a:t>two other </a:t>
            </a:r>
            <a:r>
              <a:rPr lang="en-AU" sz="2800" dirty="0"/>
              <a:t>marketing strategies that could be used by the manufacturer of the cookies to promote its new snack food.</a:t>
            </a:r>
            <a:br>
              <a:rPr lang="en-AU" sz="2800" dirty="0"/>
            </a:br>
            <a:endParaRPr lang="en-AU" sz="2800" dirty="0"/>
          </a:p>
        </p:txBody>
      </p:sp>
      <p:sp>
        <p:nvSpPr>
          <p:cNvPr id="3" name="Content Placeholder 2"/>
          <p:cNvSpPr>
            <a:spLocks noGrp="1"/>
          </p:cNvSpPr>
          <p:nvPr>
            <p:ph idx="1"/>
          </p:nvPr>
        </p:nvSpPr>
        <p:spPr/>
        <p:txBody>
          <a:bodyPr>
            <a:normAutofit fontScale="62500" lnSpcReduction="20000"/>
          </a:bodyPr>
          <a:lstStyle/>
          <a:p>
            <a:endParaRPr lang="en-AU" dirty="0"/>
          </a:p>
          <a:p>
            <a:r>
              <a:rPr lang="en-AU" dirty="0" smtClean="0"/>
              <a:t>point </a:t>
            </a:r>
            <a:r>
              <a:rPr lang="en-AU" dirty="0"/>
              <a:t>of sale tastings – staff offer tastings to potential customers in a supermarket </a:t>
            </a:r>
          </a:p>
          <a:p>
            <a:r>
              <a:rPr lang="en-AU" dirty="0" smtClean="0"/>
              <a:t>two-for-one </a:t>
            </a:r>
            <a:r>
              <a:rPr lang="en-AU" dirty="0"/>
              <a:t>offer – consumers buy a packet of the cookies and get a second packet free </a:t>
            </a:r>
          </a:p>
          <a:p>
            <a:r>
              <a:rPr lang="en-AU" dirty="0" smtClean="0"/>
              <a:t>free </a:t>
            </a:r>
            <a:r>
              <a:rPr lang="en-AU" dirty="0"/>
              <a:t>samples of the cookies are included in magazines or in a letterbox drop </a:t>
            </a:r>
          </a:p>
          <a:p>
            <a:r>
              <a:rPr lang="en-AU" dirty="0" smtClean="0"/>
              <a:t>nutrition </a:t>
            </a:r>
            <a:r>
              <a:rPr lang="en-AU" dirty="0"/>
              <a:t>campaign – an information campaign on billboards highlighting that the cookies are enriched with vitamins A and B </a:t>
            </a:r>
          </a:p>
          <a:p>
            <a:r>
              <a:rPr lang="en-AU" dirty="0" smtClean="0"/>
              <a:t>tie-in </a:t>
            </a:r>
            <a:r>
              <a:rPr lang="en-AU" dirty="0"/>
              <a:t>promotion – the vitamin-enriched cookies are combined with a free snack box and are packaged together and sold at a special price </a:t>
            </a:r>
          </a:p>
          <a:p>
            <a:r>
              <a:rPr lang="en-AU" dirty="0" smtClean="0"/>
              <a:t>celebrity </a:t>
            </a:r>
            <a:r>
              <a:rPr lang="en-AU" dirty="0"/>
              <a:t>endorsements – using a sporting personality to promote the new cookies, focusing on their health benefits</a:t>
            </a:r>
            <a:r>
              <a:rPr lang="en-AU" dirty="0" smtClean="0"/>
              <a:t>.</a:t>
            </a:r>
          </a:p>
          <a:p>
            <a:pPr marL="0" indent="0">
              <a:buNone/>
            </a:pPr>
            <a:endParaRPr lang="en-AU" dirty="0" smtClean="0"/>
          </a:p>
          <a:p>
            <a:pPr marL="0" indent="0">
              <a:buNone/>
            </a:pPr>
            <a:r>
              <a:rPr lang="en-AU" i="1" dirty="0" smtClean="0"/>
              <a:t>Answers need to be other </a:t>
            </a:r>
            <a:r>
              <a:rPr lang="en-AU" i="1" dirty="0"/>
              <a:t>that advertising in newspapers, magazines and on television. </a:t>
            </a:r>
          </a:p>
          <a:p>
            <a:endParaRPr lang="en-AU" dirty="0"/>
          </a:p>
        </p:txBody>
      </p:sp>
    </p:spTree>
    <p:extLst>
      <p:ext uri="{BB962C8B-B14F-4D97-AF65-F5344CB8AC3E}">
        <p14:creationId xmlns:p14="http://schemas.microsoft.com/office/powerpoint/2010/main" val="22221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20888"/>
            <a:ext cx="8229600" cy="1143000"/>
          </a:xfrm>
        </p:spPr>
        <p:txBody>
          <a:bodyPr>
            <a:noAutofit/>
          </a:bodyPr>
          <a:lstStyle/>
          <a:p>
            <a:r>
              <a:rPr lang="en-AU" sz="3200" dirty="0">
                <a:solidFill>
                  <a:prstClr val="black"/>
                </a:solidFill>
              </a:rPr>
              <a:t>Product, place, promotion and price are all important considerations when a company is developing and marketing a new product.</a:t>
            </a:r>
            <a:endParaRPr lang="en-AU" sz="3200" dirty="0"/>
          </a:p>
        </p:txBody>
      </p:sp>
    </p:spTree>
    <p:extLst>
      <p:ext uri="{BB962C8B-B14F-4D97-AF65-F5344CB8AC3E}">
        <p14:creationId xmlns:p14="http://schemas.microsoft.com/office/powerpoint/2010/main" val="2773548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Autofit/>
          </a:bodyPr>
          <a:lstStyle/>
          <a:p>
            <a:r>
              <a:rPr lang="en-AU" sz="2800" b="1" dirty="0" smtClean="0"/>
              <a:t>b</a:t>
            </a:r>
            <a:r>
              <a:rPr lang="en-AU" sz="2800" b="1" dirty="0"/>
              <a:t>. </a:t>
            </a:r>
            <a:r>
              <a:rPr lang="en-AU" sz="2800" dirty="0"/>
              <a:t>Select </a:t>
            </a:r>
            <a:r>
              <a:rPr lang="en-AU" sz="2800" b="1" dirty="0"/>
              <a:t>two </a:t>
            </a:r>
            <a:r>
              <a:rPr lang="en-AU" sz="2800" dirty="0"/>
              <a:t>of these marketing considerations and outline how they may be used to market the new cookies.</a:t>
            </a:r>
            <a:br>
              <a:rPr lang="en-AU" sz="2800" dirty="0"/>
            </a:br>
            <a:endParaRPr lang="en-AU" sz="2800" dirty="0"/>
          </a:p>
        </p:txBody>
      </p:sp>
      <p:sp>
        <p:nvSpPr>
          <p:cNvPr id="3" name="Content Placeholder 2"/>
          <p:cNvSpPr>
            <a:spLocks noGrp="1"/>
          </p:cNvSpPr>
          <p:nvPr>
            <p:ph idx="1"/>
          </p:nvPr>
        </p:nvSpPr>
        <p:spPr>
          <a:xfrm>
            <a:off x="251520" y="1556792"/>
            <a:ext cx="8712968" cy="5112568"/>
          </a:xfrm>
        </p:spPr>
        <p:txBody>
          <a:bodyPr>
            <a:normAutofit fontScale="55000" lnSpcReduction="20000"/>
          </a:bodyPr>
          <a:lstStyle/>
          <a:p>
            <a:endParaRPr lang="en-AU" dirty="0"/>
          </a:p>
          <a:p>
            <a:r>
              <a:rPr lang="en-AU" sz="3800" dirty="0" smtClean="0"/>
              <a:t>product </a:t>
            </a:r>
            <a:r>
              <a:rPr lang="en-AU" sz="3800" dirty="0"/>
              <a:t>– consumers become aware of the packaging and size, shape and other physical characteristics of the cookies; for example, a small size suitable for children, possibly packaged in individual serves </a:t>
            </a:r>
          </a:p>
          <a:p>
            <a:r>
              <a:rPr lang="en-AU" sz="3800" dirty="0" smtClean="0"/>
              <a:t>place </a:t>
            </a:r>
            <a:r>
              <a:rPr lang="en-AU" sz="3800" dirty="0"/>
              <a:t>– the location from where the consumer can purchase the cookie and see the advertising; for example, placing the cookies at the front of the store so that they are easily seen when parents are shopping for snacks to include in their children’s lunchboxes </a:t>
            </a:r>
          </a:p>
          <a:p>
            <a:r>
              <a:rPr lang="en-AU" sz="3800" dirty="0" smtClean="0"/>
              <a:t>promotion </a:t>
            </a:r>
            <a:r>
              <a:rPr lang="en-AU" sz="3800" dirty="0"/>
              <a:t>– the cartoon character and the vitamin enrichment would be clearly evident on the packaging of the product and in any promotional material so that it draws the children’s attention towards it. The product may be advertised during the cartoon </a:t>
            </a:r>
          </a:p>
          <a:p>
            <a:r>
              <a:rPr lang="en-AU" sz="3800" dirty="0" smtClean="0"/>
              <a:t>price </a:t>
            </a:r>
            <a:r>
              <a:rPr lang="en-AU" sz="3800" dirty="0"/>
              <a:t>– the cookie should not be too expensive as this may deter parents from purchasing the product. It needs to be comparable with similar products that may be considered a snack product, such as muesli bars or crisps. </a:t>
            </a:r>
          </a:p>
        </p:txBody>
      </p:sp>
    </p:spTree>
    <p:extLst>
      <p:ext uri="{BB962C8B-B14F-4D97-AF65-F5344CB8AC3E}">
        <p14:creationId xmlns:p14="http://schemas.microsoft.com/office/powerpoint/2010/main" val="127738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61864"/>
            <a:ext cx="8229600" cy="1143000"/>
          </a:xfrm>
        </p:spPr>
        <p:txBody>
          <a:bodyPr>
            <a:noAutofit/>
          </a:bodyPr>
          <a:lstStyle/>
          <a:p>
            <a:r>
              <a:rPr lang="en-AU" sz="2800" dirty="0"/>
              <a:t>When developing their marketing strategy, food manufacturers choose to focus their advertising on either a target market or a niche market.</a:t>
            </a:r>
            <a:br>
              <a:rPr lang="en-AU" sz="2800" dirty="0"/>
            </a:br>
            <a:r>
              <a:rPr lang="en-AU" sz="2800" b="1" dirty="0"/>
              <a:t>c. </a:t>
            </a:r>
            <a:r>
              <a:rPr lang="en-AU" sz="2800" dirty="0"/>
              <a:t>Explain the difference between a target market and a niche market.</a:t>
            </a:r>
            <a:br>
              <a:rPr lang="en-AU" sz="2800" dirty="0"/>
            </a:br>
            <a:endParaRPr lang="en-AU" sz="2800" dirty="0"/>
          </a:p>
        </p:txBody>
      </p:sp>
      <p:sp>
        <p:nvSpPr>
          <p:cNvPr id="3" name="Content Placeholder 2"/>
          <p:cNvSpPr>
            <a:spLocks noGrp="1"/>
          </p:cNvSpPr>
          <p:nvPr>
            <p:ph idx="1"/>
          </p:nvPr>
        </p:nvSpPr>
        <p:spPr>
          <a:xfrm>
            <a:off x="467544" y="2564905"/>
            <a:ext cx="8352928" cy="3888432"/>
          </a:xfrm>
        </p:spPr>
        <p:txBody>
          <a:bodyPr>
            <a:normAutofit/>
          </a:bodyPr>
          <a:lstStyle/>
          <a:p>
            <a:r>
              <a:rPr lang="en-AU" sz="2400" dirty="0"/>
              <a:t>A target market consists of a group of consumers who have similar wants and needs and will likely buy similar products, whereas a niche market consists of a smaller group within the target market with specialised needs and wants. </a:t>
            </a:r>
          </a:p>
          <a:p>
            <a:pPr marL="0" indent="0">
              <a:buNone/>
            </a:pPr>
            <a:endParaRPr lang="en-AU" sz="2400" i="1" dirty="0" smtClean="0"/>
          </a:p>
          <a:p>
            <a:pPr marL="0" indent="0">
              <a:buNone/>
            </a:pPr>
            <a:r>
              <a:rPr lang="en-AU" sz="2400" i="1" dirty="0" smtClean="0"/>
              <a:t>Students </a:t>
            </a:r>
            <a:r>
              <a:rPr lang="en-AU" sz="2400" i="1" dirty="0"/>
              <a:t>were required to explain the difference between the two types of markets to receive full marks </a:t>
            </a:r>
          </a:p>
        </p:txBody>
      </p:sp>
    </p:spTree>
    <p:extLst>
      <p:ext uri="{BB962C8B-B14F-4D97-AF65-F5344CB8AC3E}">
        <p14:creationId xmlns:p14="http://schemas.microsoft.com/office/powerpoint/2010/main" val="357543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Autofit/>
          </a:bodyPr>
          <a:lstStyle/>
          <a:p>
            <a:r>
              <a:rPr lang="en-AU" sz="2800" b="1" dirty="0"/>
              <a:t>d. </a:t>
            </a:r>
            <a:r>
              <a:rPr lang="en-AU" sz="2800" dirty="0"/>
              <a:t>Discuss one ethical consideration that the manufacturer of the cookies should take into account when marketing its product to children</a:t>
            </a:r>
            <a:r>
              <a:rPr lang="en-AU" sz="2800" dirty="0" smtClean="0"/>
              <a:t>.</a:t>
            </a:r>
            <a:endParaRPr lang="en-AU" sz="2800" dirty="0"/>
          </a:p>
        </p:txBody>
      </p:sp>
      <p:sp>
        <p:nvSpPr>
          <p:cNvPr id="3" name="Content Placeholder 2"/>
          <p:cNvSpPr>
            <a:spLocks noGrp="1"/>
          </p:cNvSpPr>
          <p:nvPr>
            <p:ph idx="1"/>
          </p:nvPr>
        </p:nvSpPr>
        <p:spPr>
          <a:xfrm>
            <a:off x="467544" y="836712"/>
            <a:ext cx="8229600" cy="4925144"/>
          </a:xfrm>
        </p:spPr>
        <p:txBody>
          <a:bodyPr>
            <a:noAutofit/>
          </a:bodyPr>
          <a:lstStyle/>
          <a:p>
            <a:endParaRPr lang="en-AU" sz="2000" dirty="0"/>
          </a:p>
          <a:p>
            <a:r>
              <a:rPr lang="en-AU" sz="2000" dirty="0"/>
              <a:t>the use of cartoon characters to promote the cookies is a persuasive method as many children relate to their favourite cartoon character. However, such a strategy may be unethical as in general children do not have the critical literacy skills to be able to recognise the persuasive content of the advertising </a:t>
            </a:r>
          </a:p>
          <a:p>
            <a:r>
              <a:rPr lang="en-AU" sz="2000" dirty="0" smtClean="0"/>
              <a:t>the </a:t>
            </a:r>
            <a:r>
              <a:rPr lang="en-AU" sz="2000" dirty="0"/>
              <a:t>time advertisements are shown – it would be unethical to screen the advertisements during peak viewing time (for example, between 6.00 pm and 9.00 pm) for school-aged children. During this time slot, most children watch television and seeing these advertisements could encourage children to ‘pester’ their parents to buy a product such as the cookies, which may be energy-dense </a:t>
            </a:r>
          </a:p>
          <a:p>
            <a:r>
              <a:rPr lang="en-AU" sz="2000" dirty="0" smtClean="0"/>
              <a:t>although </a:t>
            </a:r>
            <a:r>
              <a:rPr lang="en-AU" sz="2000" dirty="0"/>
              <a:t>it is stated that the cookies contain added vitamins A and B, they would still be high in fat and sugar. Therefore, inferring that the consumption of these vitamins will improve or ensure good health would be unethical as the vitamin content would be low in comparison with the higher amounts of fat and sugar they contain. This could add to the growing concern of increasing weight in children. </a:t>
            </a:r>
          </a:p>
          <a:p>
            <a:pPr marL="0" indent="0">
              <a:buNone/>
            </a:pPr>
            <a:r>
              <a:rPr lang="en-AU" sz="2000" i="1" dirty="0" smtClean="0"/>
              <a:t>This </a:t>
            </a:r>
            <a:r>
              <a:rPr lang="en-AU" sz="2000" i="1" dirty="0"/>
              <a:t>question was generally poorly answered. </a:t>
            </a:r>
          </a:p>
          <a:p>
            <a:endParaRPr lang="en-AU" sz="2000" dirty="0"/>
          </a:p>
        </p:txBody>
      </p:sp>
    </p:spTree>
    <p:extLst>
      <p:ext uri="{BB962C8B-B14F-4D97-AF65-F5344CB8AC3E}">
        <p14:creationId xmlns:p14="http://schemas.microsoft.com/office/powerpoint/2010/main" val="648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Autofit/>
          </a:bodyPr>
          <a:lstStyle/>
          <a:p>
            <a:r>
              <a:rPr lang="en-AU" sz="2800" dirty="0"/>
              <a:t>Fats such as butter and margarine are used in the manufacture of the cookies.</a:t>
            </a:r>
            <a:br>
              <a:rPr lang="en-AU" sz="2800" dirty="0"/>
            </a:br>
            <a:r>
              <a:rPr lang="en-AU" sz="2800" b="1" dirty="0"/>
              <a:t>e. </a:t>
            </a:r>
            <a:r>
              <a:rPr lang="en-AU" sz="2800" dirty="0"/>
              <a:t>Outline two functions of fats in the preparation and processing of biscuits or cakes.</a:t>
            </a:r>
            <a:br>
              <a:rPr lang="en-AU" sz="2800" dirty="0"/>
            </a:br>
            <a:endParaRPr lang="en-AU" sz="2800" dirty="0"/>
          </a:p>
        </p:txBody>
      </p:sp>
      <p:sp>
        <p:nvSpPr>
          <p:cNvPr id="3" name="Content Placeholder 2"/>
          <p:cNvSpPr>
            <a:spLocks noGrp="1"/>
          </p:cNvSpPr>
          <p:nvPr>
            <p:ph idx="1"/>
          </p:nvPr>
        </p:nvSpPr>
        <p:spPr>
          <a:xfrm>
            <a:off x="467544" y="2071389"/>
            <a:ext cx="8229600" cy="4525963"/>
          </a:xfrm>
        </p:spPr>
        <p:txBody>
          <a:bodyPr>
            <a:normAutofit fontScale="77500" lnSpcReduction="20000"/>
          </a:bodyPr>
          <a:lstStyle/>
          <a:p>
            <a:r>
              <a:rPr lang="en-AU" dirty="0" smtClean="0"/>
              <a:t>aeration </a:t>
            </a:r>
            <a:r>
              <a:rPr lang="en-AU" dirty="0"/>
              <a:t>– incorporates and holds air bubbles in a creamed mixture, giving a lighter texture to both cakes and biscuits </a:t>
            </a:r>
          </a:p>
          <a:p>
            <a:r>
              <a:rPr lang="en-AU" dirty="0" smtClean="0"/>
              <a:t>shortening </a:t>
            </a:r>
            <a:r>
              <a:rPr lang="en-AU" dirty="0"/>
              <a:t>effect – tenderises the gluten strands to give a short texture </a:t>
            </a:r>
          </a:p>
          <a:p>
            <a:r>
              <a:rPr lang="en-AU" dirty="0" smtClean="0"/>
              <a:t>keeping </a:t>
            </a:r>
            <a:r>
              <a:rPr lang="en-AU" dirty="0"/>
              <a:t>qualities – are improved, provided correct storage is used to prevent cakes or biscuits from becoming stale or dry </a:t>
            </a:r>
          </a:p>
          <a:p>
            <a:r>
              <a:rPr lang="en-AU" dirty="0" smtClean="0"/>
              <a:t>sensory </a:t>
            </a:r>
            <a:r>
              <a:rPr lang="en-AU" dirty="0"/>
              <a:t>properties – fat gives both cakes and biscuits a buttery taste, a moist texture and a smooth mouth feel </a:t>
            </a:r>
          </a:p>
          <a:p>
            <a:r>
              <a:rPr lang="en-AU" dirty="0" smtClean="0"/>
              <a:t>moist </a:t>
            </a:r>
            <a:r>
              <a:rPr lang="en-AU" dirty="0"/>
              <a:t>texture in cakes </a:t>
            </a:r>
          </a:p>
          <a:p>
            <a:r>
              <a:rPr lang="en-AU" dirty="0" smtClean="0"/>
              <a:t>crispness </a:t>
            </a:r>
            <a:r>
              <a:rPr lang="en-AU" dirty="0"/>
              <a:t>– biscuits </a:t>
            </a:r>
          </a:p>
          <a:p>
            <a:r>
              <a:rPr lang="en-AU" dirty="0" smtClean="0"/>
              <a:t>colour </a:t>
            </a:r>
            <a:r>
              <a:rPr lang="en-AU" dirty="0"/>
              <a:t>– </a:t>
            </a:r>
            <a:r>
              <a:rPr lang="en-AU" dirty="0" err="1"/>
              <a:t>Maillard</a:t>
            </a:r>
            <a:r>
              <a:rPr lang="en-AU" dirty="0"/>
              <a:t> reaction in both biscuits and cakes </a:t>
            </a:r>
          </a:p>
          <a:p>
            <a:endParaRPr lang="en-AU" dirty="0"/>
          </a:p>
        </p:txBody>
      </p:sp>
    </p:spTree>
    <p:extLst>
      <p:ext uri="{BB962C8B-B14F-4D97-AF65-F5344CB8AC3E}">
        <p14:creationId xmlns:p14="http://schemas.microsoft.com/office/powerpoint/2010/main" val="4076717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noAutofit/>
          </a:bodyPr>
          <a:lstStyle/>
          <a:p>
            <a:r>
              <a:rPr lang="en-AU" sz="2800" dirty="0"/>
              <a:t>Federal, state and local authorities all have a role in ensuring a safe food supply.</a:t>
            </a:r>
            <a:br>
              <a:rPr lang="en-AU" sz="2800" dirty="0"/>
            </a:br>
            <a:r>
              <a:rPr lang="en-AU" sz="2800" b="1" dirty="0"/>
              <a:t>f. </a:t>
            </a:r>
            <a:r>
              <a:rPr lang="en-AU" sz="2800" dirty="0"/>
              <a:t>Describe a role that </a:t>
            </a:r>
            <a:r>
              <a:rPr lang="en-AU" sz="2800" b="1" dirty="0"/>
              <a:t>each </a:t>
            </a:r>
            <a:r>
              <a:rPr lang="en-AU" sz="2800" dirty="0"/>
              <a:t>of these levels of authority has in the development and/or implementation of a food safety program for the cookie manufacturer.</a:t>
            </a:r>
            <a:br>
              <a:rPr lang="en-AU" sz="2800" dirty="0"/>
            </a:br>
            <a:endParaRPr lang="en-AU" sz="2800" dirty="0"/>
          </a:p>
        </p:txBody>
      </p:sp>
      <p:sp>
        <p:nvSpPr>
          <p:cNvPr id="3" name="Content Placeholder 2"/>
          <p:cNvSpPr>
            <a:spLocks noGrp="1"/>
          </p:cNvSpPr>
          <p:nvPr>
            <p:ph idx="1"/>
          </p:nvPr>
        </p:nvSpPr>
        <p:spPr>
          <a:xfrm>
            <a:off x="467544" y="2215405"/>
            <a:ext cx="8229600" cy="4525963"/>
          </a:xfrm>
        </p:spPr>
        <p:txBody>
          <a:bodyPr>
            <a:normAutofit fontScale="47500" lnSpcReduction="20000"/>
          </a:bodyPr>
          <a:lstStyle/>
          <a:p>
            <a:pPr marL="0" indent="0">
              <a:buNone/>
            </a:pPr>
            <a:r>
              <a:rPr lang="en-AU" dirty="0"/>
              <a:t>Federal/National authority </a:t>
            </a:r>
          </a:p>
          <a:p>
            <a:r>
              <a:rPr lang="en-AU" dirty="0" smtClean="0"/>
              <a:t>Food </a:t>
            </a:r>
            <a:r>
              <a:rPr lang="en-AU" dirty="0"/>
              <a:t>Standards Australia New Zealand (FSANZ) develops the Food Standards Code from which the states develop their food Acts, which control the manufacture of food in Australia. </a:t>
            </a:r>
          </a:p>
          <a:p>
            <a:r>
              <a:rPr lang="en-AU" dirty="0" smtClean="0"/>
              <a:t>FSANZ </a:t>
            </a:r>
            <a:r>
              <a:rPr lang="en-AU" dirty="0"/>
              <a:t>has developed Food Standard 3:2:1 to ensure all food in Australia is produced safely. </a:t>
            </a:r>
          </a:p>
          <a:p>
            <a:endParaRPr lang="en-AU" dirty="0"/>
          </a:p>
          <a:p>
            <a:pPr marL="0" indent="0">
              <a:buNone/>
            </a:pPr>
            <a:r>
              <a:rPr lang="en-AU" dirty="0"/>
              <a:t>State authority </a:t>
            </a:r>
          </a:p>
          <a:p>
            <a:r>
              <a:rPr lang="en-AU" dirty="0" smtClean="0"/>
              <a:t>The </a:t>
            </a:r>
            <a:r>
              <a:rPr lang="en-AU" dirty="0"/>
              <a:t>Victorian Government developed the </a:t>
            </a:r>
            <a:r>
              <a:rPr lang="en-AU" i="1" dirty="0"/>
              <a:t>Food Act </a:t>
            </a:r>
            <a:r>
              <a:rPr lang="en-AU" dirty="0"/>
              <a:t>1984 and the </a:t>
            </a:r>
            <a:r>
              <a:rPr lang="en-AU" i="1" dirty="0"/>
              <a:t>Food (Amendment) Act </a:t>
            </a:r>
            <a:r>
              <a:rPr lang="en-AU" dirty="0"/>
              <a:t>1997 to ensure a safe food supply. These outline the legal responsibilities of all food manufacturers and retailers in Victoria. </a:t>
            </a:r>
          </a:p>
          <a:p>
            <a:r>
              <a:rPr lang="en-AU" dirty="0" smtClean="0"/>
              <a:t>The </a:t>
            </a:r>
            <a:r>
              <a:rPr lang="en-AU" dirty="0"/>
              <a:t>Department of Human Services (DHS) makes guidelines readily available so that food businesses can register their food safety program. </a:t>
            </a:r>
          </a:p>
          <a:p>
            <a:r>
              <a:rPr lang="en-AU" dirty="0" smtClean="0"/>
              <a:t>Auditing </a:t>
            </a:r>
            <a:r>
              <a:rPr lang="en-AU" dirty="0"/>
              <a:t>of food safety programs – DHS will establish guidelines for auditors to follow when they review the food safety program of the cookie manufacturer. </a:t>
            </a:r>
          </a:p>
          <a:p>
            <a:endParaRPr lang="en-AU" dirty="0"/>
          </a:p>
          <a:p>
            <a:pPr marL="0" indent="0">
              <a:buNone/>
            </a:pPr>
            <a:r>
              <a:rPr lang="en-AU" dirty="0"/>
              <a:t>Local authority </a:t>
            </a:r>
          </a:p>
          <a:p>
            <a:r>
              <a:rPr lang="en-AU" dirty="0" smtClean="0"/>
              <a:t>Registration </a:t>
            </a:r>
            <a:r>
              <a:rPr lang="en-AU" dirty="0"/>
              <a:t>of food businesses that have an approved food safety program. </a:t>
            </a:r>
          </a:p>
          <a:p>
            <a:r>
              <a:rPr lang="en-AU" dirty="0" smtClean="0"/>
              <a:t>Employment </a:t>
            </a:r>
            <a:r>
              <a:rPr lang="en-AU" dirty="0"/>
              <a:t>of environmental health officers who inspect food premises on behalf of local councils and check the proposed food safety program. </a:t>
            </a:r>
          </a:p>
          <a:p>
            <a:r>
              <a:rPr lang="en-AU" dirty="0" smtClean="0"/>
              <a:t>Inspection </a:t>
            </a:r>
            <a:r>
              <a:rPr lang="en-AU" dirty="0"/>
              <a:t>of all food premises on an annual basis by environmental health officers. </a:t>
            </a:r>
          </a:p>
          <a:p>
            <a:endParaRPr lang="en-AU" dirty="0"/>
          </a:p>
        </p:txBody>
      </p:sp>
    </p:spTree>
    <p:extLst>
      <p:ext uri="{BB962C8B-B14F-4D97-AF65-F5344CB8AC3E}">
        <p14:creationId xmlns:p14="http://schemas.microsoft.com/office/powerpoint/2010/main" val="3697359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8229600" cy="1143000"/>
          </a:xfrm>
        </p:spPr>
        <p:txBody>
          <a:bodyPr>
            <a:noAutofit/>
          </a:bodyPr>
          <a:lstStyle/>
          <a:p>
            <a:r>
              <a:rPr lang="en-AU" sz="2800" b="1" dirty="0"/>
              <a:t>g. </a:t>
            </a:r>
            <a:r>
              <a:rPr lang="en-AU" sz="2800" dirty="0"/>
              <a:t>The chocolate confectionery used to decorate the cookies has been imported from overseas.</a:t>
            </a:r>
            <a:br>
              <a:rPr lang="en-AU" sz="2800" dirty="0"/>
            </a:br>
            <a:r>
              <a:rPr lang="en-AU" sz="2800" b="1" dirty="0"/>
              <a:t>i. </a:t>
            </a:r>
            <a:r>
              <a:rPr lang="en-AU" sz="2800" dirty="0"/>
              <a:t>Write the </a:t>
            </a:r>
            <a:r>
              <a:rPr lang="en-AU" sz="2800" b="1" dirty="0"/>
              <a:t>full name </a:t>
            </a:r>
            <a:r>
              <a:rPr lang="en-AU" sz="2800" dirty="0"/>
              <a:t>of the statutory body responsible for protecting Australian consumers from the importation of unsafe food from overseas.</a:t>
            </a:r>
            <a:br>
              <a:rPr lang="en-AU" sz="2800" dirty="0"/>
            </a:br>
            <a:endParaRPr lang="en-AU" sz="2800" dirty="0"/>
          </a:p>
        </p:txBody>
      </p:sp>
      <p:sp>
        <p:nvSpPr>
          <p:cNvPr id="3" name="Content Placeholder 2"/>
          <p:cNvSpPr>
            <a:spLocks noGrp="1"/>
          </p:cNvSpPr>
          <p:nvPr>
            <p:ph idx="1"/>
          </p:nvPr>
        </p:nvSpPr>
        <p:spPr>
          <a:xfrm>
            <a:off x="467544" y="2924944"/>
            <a:ext cx="8229600" cy="4525963"/>
          </a:xfrm>
        </p:spPr>
        <p:txBody>
          <a:bodyPr>
            <a:normAutofit/>
          </a:bodyPr>
          <a:lstStyle/>
          <a:p>
            <a:r>
              <a:rPr lang="en-AU" sz="2400" dirty="0"/>
              <a:t>The full name of the statutory body responsible for protecting Australian consumers from the importation of unsafe food from overseas is the Australian Quarantine Inspection Service. </a:t>
            </a:r>
          </a:p>
          <a:p>
            <a:pPr marL="0" indent="0">
              <a:buNone/>
            </a:pPr>
            <a:endParaRPr lang="en-AU" sz="2400" i="1" dirty="0" smtClean="0"/>
          </a:p>
          <a:p>
            <a:pPr marL="0" indent="0">
              <a:buNone/>
            </a:pPr>
            <a:r>
              <a:rPr lang="en-AU" sz="2400" i="1" dirty="0" smtClean="0"/>
              <a:t>The </a:t>
            </a:r>
            <a:r>
              <a:rPr lang="en-AU" sz="2400" i="1" dirty="0"/>
              <a:t>acronym AQIS did not receive any marks; students were required to write the name in full. </a:t>
            </a:r>
          </a:p>
        </p:txBody>
      </p:sp>
    </p:spTree>
    <p:extLst>
      <p:ext uri="{BB962C8B-B14F-4D97-AF65-F5344CB8AC3E}">
        <p14:creationId xmlns:p14="http://schemas.microsoft.com/office/powerpoint/2010/main" val="336940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AU" b="1" dirty="0"/>
              <a:t>Question 1</a:t>
            </a:r>
          </a:p>
          <a:p>
            <a:pPr marL="0" indent="0" algn="ctr">
              <a:buNone/>
            </a:pPr>
            <a:r>
              <a:rPr lang="en-AU" dirty="0"/>
              <a:t>A new café is about to open for business. In order to prepare food that is safe to consume, all staff will need </a:t>
            </a:r>
            <a:r>
              <a:rPr lang="en-AU" dirty="0" smtClean="0"/>
              <a:t>to follow </a:t>
            </a:r>
            <a:r>
              <a:rPr lang="en-AU" dirty="0"/>
              <a:t>strict personal hygiene practices.</a:t>
            </a:r>
          </a:p>
        </p:txBody>
      </p:sp>
    </p:spTree>
    <p:extLst>
      <p:ext uri="{BB962C8B-B14F-4D97-AF65-F5344CB8AC3E}">
        <p14:creationId xmlns:p14="http://schemas.microsoft.com/office/powerpoint/2010/main" val="2984664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Autofit/>
          </a:bodyPr>
          <a:lstStyle/>
          <a:p>
            <a:r>
              <a:rPr lang="en-AU" sz="2800" b="1" dirty="0"/>
              <a:t>ii. </a:t>
            </a:r>
            <a:r>
              <a:rPr lang="en-AU" sz="2800" dirty="0"/>
              <a:t>Describe </a:t>
            </a:r>
            <a:r>
              <a:rPr lang="en-AU" sz="2800" b="1" dirty="0"/>
              <a:t>two </a:t>
            </a:r>
            <a:r>
              <a:rPr lang="en-AU" sz="2800" dirty="0"/>
              <a:t>ways this statutory body monitors the importation of food products into Australia.</a:t>
            </a:r>
            <a:br>
              <a:rPr lang="en-AU" sz="2800" dirty="0"/>
            </a:br>
            <a:endParaRPr lang="en-AU" sz="2800" dirty="0"/>
          </a:p>
        </p:txBody>
      </p:sp>
      <p:sp>
        <p:nvSpPr>
          <p:cNvPr id="3" name="Content Placeholder 2"/>
          <p:cNvSpPr>
            <a:spLocks noGrp="1"/>
          </p:cNvSpPr>
          <p:nvPr>
            <p:ph idx="1"/>
          </p:nvPr>
        </p:nvSpPr>
        <p:spPr/>
        <p:txBody>
          <a:bodyPr>
            <a:normAutofit fontScale="92500" lnSpcReduction="20000"/>
          </a:bodyPr>
          <a:lstStyle/>
          <a:p>
            <a:r>
              <a:rPr lang="en-AU" sz="2800" dirty="0" smtClean="0"/>
              <a:t>raw </a:t>
            </a:r>
            <a:r>
              <a:rPr lang="en-AU" sz="2800" dirty="0"/>
              <a:t>and processed food products that are imported into Australia are inspected to make sure the food complies with the regulations of the Australian Food Standards Code </a:t>
            </a:r>
          </a:p>
          <a:p>
            <a:r>
              <a:rPr lang="en-AU" sz="2800" dirty="0" smtClean="0"/>
              <a:t>AQIS </a:t>
            </a:r>
            <a:r>
              <a:rPr lang="en-AU" sz="2800" dirty="0"/>
              <a:t>inspection operates at all international airports and seaports and outlines all food products that must be declared </a:t>
            </a:r>
          </a:p>
          <a:p>
            <a:r>
              <a:rPr lang="en-AU" sz="2800" dirty="0" smtClean="0"/>
              <a:t>quarantine </a:t>
            </a:r>
            <a:r>
              <a:rPr lang="en-AU" sz="2800" dirty="0"/>
              <a:t>inspections at all borders – Declare and Beware program that operates at all international airports and seaports </a:t>
            </a:r>
          </a:p>
          <a:p>
            <a:r>
              <a:rPr lang="en-AU" sz="2800" dirty="0" smtClean="0"/>
              <a:t>trained </a:t>
            </a:r>
            <a:r>
              <a:rPr lang="en-AU" sz="2800" dirty="0"/>
              <a:t>dogs are used to identify passengers who are carrying undeclared food items. </a:t>
            </a:r>
          </a:p>
          <a:p>
            <a:endParaRPr lang="en-AU" dirty="0"/>
          </a:p>
        </p:txBody>
      </p:sp>
    </p:spTree>
    <p:extLst>
      <p:ext uri="{BB962C8B-B14F-4D97-AF65-F5344CB8AC3E}">
        <p14:creationId xmlns:p14="http://schemas.microsoft.com/office/powerpoint/2010/main" val="2784245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5904656"/>
          </a:xfrm>
        </p:spPr>
        <p:txBody>
          <a:bodyPr>
            <a:normAutofit fontScale="90000"/>
          </a:bodyPr>
          <a:lstStyle/>
          <a:p>
            <a:r>
              <a:rPr lang="en-AU" sz="3600" b="1" dirty="0"/>
              <a:t>Question 3</a:t>
            </a:r>
            <a:r>
              <a:rPr lang="en-AU" sz="2700" dirty="0"/>
              <a:t/>
            </a:r>
            <a:br>
              <a:rPr lang="en-AU" sz="2700" dirty="0"/>
            </a:br>
            <a:r>
              <a:rPr lang="en-AU" sz="2700" dirty="0"/>
              <a:t>A new ‘Wholegrain &amp; Flaxseed’ bread has recently been added to the range of Heidi’s Breads. This bread contains a variety of grains, including flaxseed. It is available in a smaller size and has a higher fibre content than traditionally packaged sliced bread.</a:t>
            </a:r>
            <a:br>
              <a:rPr lang="en-AU" sz="2700" dirty="0"/>
            </a:br>
            <a:r>
              <a:rPr lang="en-AU" sz="2700" dirty="0"/>
              <a:t>The process of product development has enabled Heidi’s Breads to meet the changing needs of consumers.</a:t>
            </a:r>
            <a:br>
              <a:rPr lang="en-AU" sz="2700" dirty="0"/>
            </a:br>
            <a:r>
              <a:rPr lang="en-AU" sz="2700" dirty="0"/>
              <a:t>Explain in detail the role of </a:t>
            </a:r>
            <a:r>
              <a:rPr lang="en-AU" sz="2700" b="1" dirty="0"/>
              <a:t>three </a:t>
            </a:r>
            <a:r>
              <a:rPr lang="en-AU" sz="2700" dirty="0"/>
              <a:t>key stages in the process of food product development used by Heidi’s Breads.</a:t>
            </a:r>
            <a:br>
              <a:rPr lang="en-AU" sz="2700" dirty="0"/>
            </a:br>
            <a:r>
              <a:rPr lang="en-AU" sz="2700" dirty="0"/>
              <a:t>Include examples relevant to the case study in your discussion</a:t>
            </a:r>
            <a:r>
              <a:rPr lang="en-AU" sz="2700" dirty="0" smtClean="0"/>
              <a:t>.</a:t>
            </a:r>
            <a:br>
              <a:rPr lang="en-AU" sz="2700" dirty="0" smtClean="0"/>
            </a:br>
            <a:r>
              <a:rPr lang="en-AU" sz="2700" dirty="0" smtClean="0"/>
              <a:t/>
            </a:r>
            <a:br>
              <a:rPr lang="en-AU" sz="2700" dirty="0" smtClean="0"/>
            </a:br>
            <a:r>
              <a:rPr lang="en-AU" sz="2700" i="1" dirty="0" smtClean="0"/>
              <a:t>Answer on handout printed from pages 7 -9 of Assessment report</a:t>
            </a:r>
            <a:r>
              <a:rPr lang="en-AU" dirty="0"/>
              <a:t/>
            </a:r>
            <a:br>
              <a:rPr lang="en-AU" dirty="0"/>
            </a:br>
            <a:endParaRPr lang="en-AU" dirty="0"/>
          </a:p>
        </p:txBody>
      </p:sp>
    </p:spTree>
    <p:extLst>
      <p:ext uri="{BB962C8B-B14F-4D97-AF65-F5344CB8AC3E}">
        <p14:creationId xmlns:p14="http://schemas.microsoft.com/office/powerpoint/2010/main" val="13575822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76672"/>
            <a:ext cx="8712968" cy="6048672"/>
          </a:xfrm>
        </p:spPr>
        <p:txBody>
          <a:bodyPr>
            <a:noAutofit/>
          </a:bodyPr>
          <a:lstStyle/>
          <a:p>
            <a:r>
              <a:rPr lang="en-AU" sz="3200" b="1" dirty="0"/>
              <a:t>Question 4</a:t>
            </a:r>
            <a:r>
              <a:rPr lang="en-AU" sz="3200" dirty="0"/>
              <a:t/>
            </a:r>
            <a:br>
              <a:rPr lang="en-AU" sz="3200" dirty="0"/>
            </a:br>
            <a:r>
              <a:rPr lang="en-AU" sz="3200" dirty="0"/>
              <a:t>There is a wide variety of milk-based fruit </a:t>
            </a:r>
            <a:r>
              <a:rPr lang="en-AU" sz="3200" dirty="0" err="1"/>
              <a:t>smoothie</a:t>
            </a:r>
            <a:r>
              <a:rPr lang="en-AU" sz="3200" dirty="0"/>
              <a:t> drinks now available in our supermarkets. </a:t>
            </a:r>
            <a:r>
              <a:rPr lang="en-AU" sz="3200" dirty="0" err="1"/>
              <a:t>MooFru</a:t>
            </a:r>
            <a:r>
              <a:rPr lang="en-AU" sz="3200" dirty="0"/>
              <a:t> is one such drink. This convenient ready-to-drink fruit </a:t>
            </a:r>
            <a:r>
              <a:rPr lang="en-AU" sz="3200" dirty="0" err="1"/>
              <a:t>smoothie</a:t>
            </a:r>
            <a:r>
              <a:rPr lang="en-AU" sz="3200" dirty="0"/>
              <a:t> comes in a 250 ml plastic bottle with a screw-top lid.</a:t>
            </a:r>
            <a:br>
              <a:rPr lang="en-AU" sz="3200" dirty="0"/>
            </a:br>
            <a:r>
              <a:rPr lang="en-AU" sz="3200" dirty="0"/>
              <a:t>The label states the drink is 99 per cent fat free, has added fibre and calcium, is low GI and contains real fruit and fresh dairy products, with no artificial colours or flavours.</a:t>
            </a:r>
            <a:br>
              <a:rPr lang="en-AU" sz="3200" dirty="0"/>
            </a:br>
            <a:r>
              <a:rPr lang="en-AU" sz="3200" dirty="0"/>
              <a:t>The development of the </a:t>
            </a:r>
            <a:r>
              <a:rPr lang="en-AU" sz="3200" dirty="0" err="1"/>
              <a:t>MooFru</a:t>
            </a:r>
            <a:r>
              <a:rPr lang="en-AU" sz="3200" dirty="0"/>
              <a:t> </a:t>
            </a:r>
            <a:r>
              <a:rPr lang="en-AU" sz="3200" dirty="0" err="1"/>
              <a:t>smoothie</a:t>
            </a:r>
            <a:r>
              <a:rPr lang="en-AU" sz="3200" dirty="0"/>
              <a:t> has come about as a result of a range of driving forces.</a:t>
            </a:r>
            <a:r>
              <a:rPr lang="en-AU" sz="2800" dirty="0"/>
              <a:t/>
            </a:r>
            <a:br>
              <a:rPr lang="en-AU" sz="2800" dirty="0"/>
            </a:br>
            <a:endParaRPr lang="en-AU" sz="2800" dirty="0"/>
          </a:p>
        </p:txBody>
      </p:sp>
    </p:spTree>
    <p:extLst>
      <p:ext uri="{BB962C8B-B14F-4D97-AF65-F5344CB8AC3E}">
        <p14:creationId xmlns:p14="http://schemas.microsoft.com/office/powerpoint/2010/main" val="4255009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Autofit/>
          </a:bodyPr>
          <a:lstStyle/>
          <a:p>
            <a:r>
              <a:rPr lang="en-AU" sz="2800" b="1" dirty="0"/>
              <a:t>a. </a:t>
            </a:r>
            <a:r>
              <a:rPr lang="en-AU" sz="2800" dirty="0"/>
              <a:t>Identify two of these driving forces and explain how each has influenced the development of the </a:t>
            </a:r>
            <a:r>
              <a:rPr lang="en-AU" sz="2800" dirty="0" err="1"/>
              <a:t>MooFru</a:t>
            </a:r>
            <a:r>
              <a:rPr lang="en-AU" sz="2800" dirty="0"/>
              <a:t> </a:t>
            </a:r>
            <a:r>
              <a:rPr lang="en-AU" sz="2800" dirty="0" err="1"/>
              <a:t>smoothie</a:t>
            </a:r>
            <a:endParaRPr lang="en-AU" sz="2800" dirty="0"/>
          </a:p>
        </p:txBody>
      </p:sp>
      <p:sp>
        <p:nvSpPr>
          <p:cNvPr id="3" name="Content Placeholder 2"/>
          <p:cNvSpPr>
            <a:spLocks noGrp="1"/>
          </p:cNvSpPr>
          <p:nvPr>
            <p:ph idx="1"/>
          </p:nvPr>
        </p:nvSpPr>
        <p:spPr>
          <a:xfrm>
            <a:off x="457200" y="1700808"/>
            <a:ext cx="8229600" cy="5472608"/>
          </a:xfrm>
        </p:spPr>
        <p:txBody>
          <a:bodyPr>
            <a:normAutofit fontScale="25000" lnSpcReduction="20000"/>
          </a:bodyPr>
          <a:lstStyle/>
          <a:p>
            <a:endParaRPr lang="en-AU" dirty="0"/>
          </a:p>
          <a:p>
            <a:r>
              <a:rPr lang="en-AU" sz="6200" dirty="0" smtClean="0"/>
              <a:t>health </a:t>
            </a:r>
            <a:r>
              <a:rPr lang="en-AU" sz="6200" dirty="0"/>
              <a:t>concerns – many consumers are now concerned about preventing many diet-related diseases such as obesity and so have demanded foods such as the </a:t>
            </a:r>
            <a:r>
              <a:rPr lang="en-AU" sz="6200" dirty="0" err="1"/>
              <a:t>MooFru</a:t>
            </a:r>
            <a:r>
              <a:rPr lang="en-AU" sz="6200" dirty="0"/>
              <a:t> </a:t>
            </a:r>
            <a:r>
              <a:rPr lang="en-AU" sz="6200" dirty="0" err="1"/>
              <a:t>smoothie</a:t>
            </a:r>
            <a:r>
              <a:rPr lang="en-AU" sz="6200" dirty="0"/>
              <a:t> that have health benefits, including being low in fat and high in fibre, protein and calcium </a:t>
            </a:r>
          </a:p>
          <a:p>
            <a:r>
              <a:rPr lang="en-AU" sz="6200" dirty="0" smtClean="0"/>
              <a:t>increased </a:t>
            </a:r>
            <a:r>
              <a:rPr lang="en-AU" sz="6200" dirty="0"/>
              <a:t>demand for convenience – as many consumers are now living in smaller or one-person households they now demand drinks such as the </a:t>
            </a:r>
            <a:r>
              <a:rPr lang="en-AU" sz="6200" dirty="0" err="1"/>
              <a:t>MooFru</a:t>
            </a:r>
            <a:r>
              <a:rPr lang="en-AU" sz="6200" dirty="0"/>
              <a:t> </a:t>
            </a:r>
            <a:r>
              <a:rPr lang="en-AU" sz="6200" dirty="0" err="1"/>
              <a:t>smoothie</a:t>
            </a:r>
            <a:r>
              <a:rPr lang="en-AU" sz="6200" dirty="0"/>
              <a:t> that are available in small portions and resealable, therefore reducing wastage </a:t>
            </a:r>
          </a:p>
          <a:p>
            <a:r>
              <a:rPr lang="en-AU" sz="6200" dirty="0" smtClean="0"/>
              <a:t>time-poor </a:t>
            </a:r>
            <a:r>
              <a:rPr lang="en-AU" sz="6200" dirty="0"/>
              <a:t>– consumers such as young adults and adolescents who have busy lifestyles are often time-poor and demand foods that they can eat ‘on the go’ and are also more likely to ‘graze’. The </a:t>
            </a:r>
            <a:r>
              <a:rPr lang="en-AU" sz="6200" dirty="0" err="1"/>
              <a:t>MooFru</a:t>
            </a:r>
            <a:r>
              <a:rPr lang="en-AU" sz="6200" dirty="0"/>
              <a:t> </a:t>
            </a:r>
            <a:r>
              <a:rPr lang="en-AU" sz="6200" dirty="0" err="1"/>
              <a:t>smoothie</a:t>
            </a:r>
            <a:r>
              <a:rPr lang="en-AU" sz="6200" dirty="0"/>
              <a:t> may be suitable to eat as a breakfast food on their way to school/university/work </a:t>
            </a:r>
          </a:p>
          <a:p>
            <a:r>
              <a:rPr lang="en-AU" sz="6200" dirty="0" smtClean="0"/>
              <a:t>increased </a:t>
            </a:r>
            <a:r>
              <a:rPr lang="en-AU" sz="6200" dirty="0"/>
              <a:t>knowledge – many consumers now have increased knowledge of diet-related diseases that have links between food consumption, good health and prevention of diseases. They are looking for food products that are nutrient fortified to address health concerns (for example, ageing population – high fibre = decrease risk of bowel cancer, high calcium = decrease risk osteoporosis) </a:t>
            </a:r>
          </a:p>
          <a:p>
            <a:r>
              <a:rPr lang="en-AU" sz="6200" dirty="0" smtClean="0"/>
              <a:t>changes </a:t>
            </a:r>
            <a:r>
              <a:rPr lang="en-AU" sz="6200" dirty="0"/>
              <a:t>in technology – new developments in processing technology including membrane technology have enabled the production of new food products such as the </a:t>
            </a:r>
            <a:r>
              <a:rPr lang="en-AU" sz="6200" dirty="0" err="1"/>
              <a:t>MooFru</a:t>
            </a:r>
            <a:r>
              <a:rPr lang="en-AU" sz="6200" dirty="0"/>
              <a:t> </a:t>
            </a:r>
            <a:r>
              <a:rPr lang="en-AU" sz="6200" dirty="0" err="1"/>
              <a:t>smoothie</a:t>
            </a:r>
            <a:r>
              <a:rPr lang="en-AU" sz="6200" dirty="0"/>
              <a:t> that has improved sensory and chemical properties such as lower fat content, increased fibre, protein and calcium </a:t>
            </a:r>
          </a:p>
          <a:p>
            <a:r>
              <a:rPr lang="en-AU" sz="6200" dirty="0" smtClean="0"/>
              <a:t>changes </a:t>
            </a:r>
            <a:r>
              <a:rPr lang="en-AU" sz="6200" dirty="0"/>
              <a:t>in technology – developments in packaging technology, such as aseptic packaging, means that the </a:t>
            </a:r>
            <a:r>
              <a:rPr lang="en-AU" sz="6200" dirty="0" err="1"/>
              <a:t>MooFru</a:t>
            </a:r>
            <a:r>
              <a:rPr lang="en-AU" sz="6200" dirty="0"/>
              <a:t> </a:t>
            </a:r>
            <a:r>
              <a:rPr lang="en-AU" sz="6200" dirty="0" err="1"/>
              <a:t>smoothie</a:t>
            </a:r>
            <a:r>
              <a:rPr lang="en-AU" sz="6200" dirty="0"/>
              <a:t> has an extended shelf life, which is convenient for consumers. </a:t>
            </a:r>
          </a:p>
          <a:p>
            <a:endParaRPr lang="en-AU" sz="4500" dirty="0"/>
          </a:p>
        </p:txBody>
      </p:sp>
    </p:spTree>
    <p:extLst>
      <p:ext uri="{BB962C8B-B14F-4D97-AF65-F5344CB8AC3E}">
        <p14:creationId xmlns:p14="http://schemas.microsoft.com/office/powerpoint/2010/main" val="224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29600" cy="1143000"/>
          </a:xfrm>
        </p:spPr>
        <p:txBody>
          <a:bodyPr>
            <a:noAutofit/>
          </a:bodyPr>
          <a:lstStyle/>
          <a:p>
            <a:r>
              <a:rPr lang="en-AU" sz="2800" dirty="0"/>
              <a:t>There is an increase in the number of functional foods available for consumers to purchase.</a:t>
            </a:r>
            <a:br>
              <a:rPr lang="en-AU" sz="2800" dirty="0"/>
            </a:br>
            <a:r>
              <a:rPr lang="en-AU" sz="2800" b="1" dirty="0"/>
              <a:t>b. i. </a:t>
            </a:r>
            <a:r>
              <a:rPr lang="en-AU" sz="2800" dirty="0"/>
              <a:t>Define the term ‘functional food’.</a:t>
            </a:r>
            <a:br>
              <a:rPr lang="en-AU" sz="2800" dirty="0"/>
            </a:br>
            <a:endParaRPr lang="en-AU" sz="2800" dirty="0"/>
          </a:p>
        </p:txBody>
      </p:sp>
      <p:sp>
        <p:nvSpPr>
          <p:cNvPr id="3" name="Content Placeholder 2"/>
          <p:cNvSpPr>
            <a:spLocks noGrp="1"/>
          </p:cNvSpPr>
          <p:nvPr>
            <p:ph idx="1"/>
          </p:nvPr>
        </p:nvSpPr>
        <p:spPr>
          <a:xfrm>
            <a:off x="467544" y="2636912"/>
            <a:ext cx="8229600" cy="4525963"/>
          </a:xfrm>
        </p:spPr>
        <p:txBody>
          <a:bodyPr>
            <a:normAutofit/>
          </a:bodyPr>
          <a:lstStyle/>
          <a:p>
            <a:r>
              <a:rPr lang="en-AU" sz="2400" dirty="0"/>
              <a:t>Functional foods are any food or ingredient that may provide a health benefit beyond basic nutrition. For example, adding omega 3 to a food that does not usually contain this nutrient. </a:t>
            </a:r>
          </a:p>
        </p:txBody>
      </p:sp>
    </p:spTree>
    <p:extLst>
      <p:ext uri="{BB962C8B-B14F-4D97-AF65-F5344CB8AC3E}">
        <p14:creationId xmlns:p14="http://schemas.microsoft.com/office/powerpoint/2010/main" val="353869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1143000"/>
          </a:xfrm>
        </p:spPr>
        <p:txBody>
          <a:bodyPr>
            <a:noAutofit/>
          </a:bodyPr>
          <a:lstStyle/>
          <a:p>
            <a:r>
              <a:rPr lang="en-AU" sz="2800" b="1" dirty="0"/>
              <a:t>ii. </a:t>
            </a:r>
            <a:r>
              <a:rPr lang="en-AU" sz="2800" dirty="0"/>
              <a:t>Explain why the </a:t>
            </a:r>
            <a:r>
              <a:rPr lang="en-AU" sz="2800" dirty="0" err="1"/>
              <a:t>MooFru</a:t>
            </a:r>
            <a:r>
              <a:rPr lang="en-AU" sz="2800" dirty="0"/>
              <a:t> </a:t>
            </a:r>
            <a:r>
              <a:rPr lang="en-AU" sz="2800" dirty="0" err="1"/>
              <a:t>smoothie</a:t>
            </a:r>
            <a:r>
              <a:rPr lang="en-AU" sz="2800" dirty="0"/>
              <a:t> is considered a functional food.</a:t>
            </a:r>
            <a:br>
              <a:rPr lang="en-AU" sz="2800" dirty="0"/>
            </a:br>
            <a:endParaRPr lang="en-AU" sz="2800" dirty="0"/>
          </a:p>
        </p:txBody>
      </p:sp>
      <p:sp>
        <p:nvSpPr>
          <p:cNvPr id="3" name="Content Placeholder 2"/>
          <p:cNvSpPr>
            <a:spLocks noGrp="1"/>
          </p:cNvSpPr>
          <p:nvPr>
            <p:ph idx="1"/>
          </p:nvPr>
        </p:nvSpPr>
        <p:spPr>
          <a:xfrm>
            <a:off x="467544" y="2060848"/>
            <a:ext cx="8229600" cy="4525963"/>
          </a:xfrm>
        </p:spPr>
        <p:txBody>
          <a:bodyPr>
            <a:normAutofit/>
          </a:bodyPr>
          <a:lstStyle/>
          <a:p>
            <a:r>
              <a:rPr lang="en-AU" sz="2400" dirty="0">
                <a:solidFill>
                  <a:srgbClr val="000000"/>
                </a:solidFill>
                <a:latin typeface="Times New Roman"/>
              </a:rPr>
              <a:t>The </a:t>
            </a:r>
            <a:r>
              <a:rPr lang="en-AU" sz="2400" dirty="0" err="1">
                <a:solidFill>
                  <a:srgbClr val="000000"/>
                </a:solidFill>
                <a:latin typeface="Times New Roman"/>
              </a:rPr>
              <a:t>MooFru</a:t>
            </a:r>
            <a:r>
              <a:rPr lang="en-AU" sz="2400" dirty="0">
                <a:solidFill>
                  <a:srgbClr val="000000"/>
                </a:solidFill>
                <a:latin typeface="Times New Roman"/>
              </a:rPr>
              <a:t> </a:t>
            </a:r>
            <a:r>
              <a:rPr lang="en-AU" sz="2400" dirty="0" err="1">
                <a:solidFill>
                  <a:srgbClr val="000000"/>
                </a:solidFill>
                <a:latin typeface="Times New Roman"/>
              </a:rPr>
              <a:t>smoothie</a:t>
            </a:r>
            <a:r>
              <a:rPr lang="en-AU" sz="2400" dirty="0">
                <a:solidFill>
                  <a:srgbClr val="000000"/>
                </a:solidFill>
                <a:latin typeface="Times New Roman"/>
              </a:rPr>
              <a:t> is a functional food as the label states that it is 99 per cent fat free, is high in fibre and has additional calcium. Fresh milk usually has a higher fat content than the </a:t>
            </a:r>
            <a:r>
              <a:rPr lang="en-AU" sz="2400" dirty="0" err="1">
                <a:solidFill>
                  <a:srgbClr val="000000"/>
                </a:solidFill>
                <a:latin typeface="Times New Roman"/>
              </a:rPr>
              <a:t>MooFru</a:t>
            </a:r>
            <a:r>
              <a:rPr lang="en-AU" sz="2400" dirty="0">
                <a:solidFill>
                  <a:srgbClr val="000000"/>
                </a:solidFill>
                <a:latin typeface="Times New Roman"/>
              </a:rPr>
              <a:t> but does not contain any fibre. Therefore, this milk drink provides additional nutritional benefits beyond those usually found in regular cow’s milk. </a:t>
            </a:r>
            <a:endParaRPr lang="en-AU" sz="2400" dirty="0"/>
          </a:p>
        </p:txBody>
      </p:sp>
    </p:spTree>
    <p:extLst>
      <p:ext uri="{BB962C8B-B14F-4D97-AF65-F5344CB8AC3E}">
        <p14:creationId xmlns:p14="http://schemas.microsoft.com/office/powerpoint/2010/main" val="351660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noAutofit/>
          </a:bodyPr>
          <a:lstStyle/>
          <a:p>
            <a:pPr>
              <a:spcAft>
                <a:spcPts val="0"/>
              </a:spcAft>
            </a:pPr>
            <a:r>
              <a:rPr lang="en-AU" sz="2800" dirty="0">
                <a:latin typeface="TimesNewRomanPSMT"/>
                <a:ea typeface="Times New Roman"/>
                <a:cs typeface="TimesNewRomanPSMT"/>
              </a:rPr>
              <a:t>The </a:t>
            </a:r>
            <a:r>
              <a:rPr lang="en-AU" sz="2800" dirty="0" err="1">
                <a:latin typeface="TimesNewRomanPSMT"/>
                <a:ea typeface="Times New Roman"/>
                <a:cs typeface="TimesNewRomanPSMT"/>
              </a:rPr>
              <a:t>MooFru</a:t>
            </a:r>
            <a:r>
              <a:rPr lang="en-AU" sz="2800" dirty="0">
                <a:latin typeface="TimesNewRomanPSMT"/>
                <a:ea typeface="Times New Roman"/>
                <a:cs typeface="TimesNewRomanPSMT"/>
              </a:rPr>
              <a:t> </a:t>
            </a:r>
            <a:r>
              <a:rPr lang="en-AU" sz="2800" dirty="0" err="1">
                <a:latin typeface="TimesNewRomanPSMT"/>
                <a:ea typeface="Times New Roman"/>
                <a:cs typeface="TimesNewRomanPSMT"/>
              </a:rPr>
              <a:t>smoothie</a:t>
            </a:r>
            <a:r>
              <a:rPr lang="en-AU" sz="2800" dirty="0">
                <a:latin typeface="TimesNewRomanPSMT"/>
                <a:ea typeface="Times New Roman"/>
                <a:cs typeface="TimesNewRomanPSMT"/>
              </a:rPr>
              <a:t> is packaged using the aseptic packaging system.</a:t>
            </a:r>
            <a:r>
              <a:rPr lang="en-AU" sz="2800" dirty="0">
                <a:latin typeface="Times New Roman"/>
                <a:ea typeface="Times New Roman"/>
              </a:rPr>
              <a:t/>
            </a:r>
            <a:br>
              <a:rPr lang="en-AU" sz="2800" dirty="0">
                <a:latin typeface="Times New Roman"/>
                <a:ea typeface="Times New Roman"/>
              </a:rPr>
            </a:br>
            <a:r>
              <a:rPr lang="en-AU" sz="2800" b="1" dirty="0">
                <a:latin typeface="TimesNewRomanPS-BoldMT"/>
                <a:ea typeface="Times New Roman"/>
                <a:cs typeface="TimesNewRomanPS-BoldMT"/>
              </a:rPr>
              <a:t>c. i. </a:t>
            </a:r>
            <a:r>
              <a:rPr lang="en-AU" sz="2800" dirty="0">
                <a:latin typeface="TimesNewRomanPSMT"/>
                <a:ea typeface="Times New Roman"/>
                <a:cs typeface="TimesNewRomanPSMT"/>
              </a:rPr>
              <a:t>Explain the process of aseptic packaging.</a:t>
            </a:r>
            <a:r>
              <a:rPr lang="en-AU" sz="2800" dirty="0">
                <a:latin typeface="Times New Roman"/>
                <a:ea typeface="Times New Roman"/>
              </a:rPr>
              <a:t/>
            </a:r>
            <a:br>
              <a:rPr lang="en-AU" sz="2800" dirty="0">
                <a:latin typeface="Times New Roman"/>
                <a:ea typeface="Times New Roman"/>
              </a:rPr>
            </a:br>
            <a:endParaRPr lang="en-AU" sz="2800" dirty="0"/>
          </a:p>
        </p:txBody>
      </p:sp>
      <p:sp>
        <p:nvSpPr>
          <p:cNvPr id="3" name="Content Placeholder 2"/>
          <p:cNvSpPr>
            <a:spLocks noGrp="1"/>
          </p:cNvSpPr>
          <p:nvPr>
            <p:ph idx="1"/>
          </p:nvPr>
        </p:nvSpPr>
        <p:spPr>
          <a:xfrm>
            <a:off x="467544" y="2303869"/>
            <a:ext cx="8229600" cy="4525963"/>
          </a:xfrm>
        </p:spPr>
        <p:txBody>
          <a:bodyPr>
            <a:normAutofit/>
          </a:bodyPr>
          <a:lstStyle/>
          <a:p>
            <a:r>
              <a:rPr lang="en-AU" sz="2400" dirty="0"/>
              <a:t>Aseptic packaging involves independently sterilising both the food and the packaging, and then filling and sealing the product/package in a sterile environment</a:t>
            </a:r>
            <a:r>
              <a:rPr lang="en-AU" sz="2400" i="1" dirty="0"/>
              <a:t>. </a:t>
            </a:r>
            <a:endParaRPr lang="en-AU" sz="2400" dirty="0"/>
          </a:p>
        </p:txBody>
      </p:sp>
    </p:spTree>
    <p:extLst>
      <p:ext uri="{BB962C8B-B14F-4D97-AF65-F5344CB8AC3E}">
        <p14:creationId xmlns:p14="http://schemas.microsoft.com/office/powerpoint/2010/main" val="135040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Autofit/>
          </a:bodyPr>
          <a:lstStyle/>
          <a:p>
            <a:r>
              <a:rPr lang="en-AU" sz="2800" b="1" dirty="0"/>
              <a:t>ii. </a:t>
            </a:r>
            <a:r>
              <a:rPr lang="en-AU" sz="2800" dirty="0"/>
              <a:t>Outline two benefits to the manufacturer and two </a:t>
            </a:r>
            <a:r>
              <a:rPr lang="en-AU" sz="2800" b="1" dirty="0"/>
              <a:t>other </a:t>
            </a:r>
            <a:r>
              <a:rPr lang="en-AU" sz="2800" dirty="0"/>
              <a:t>benefits to the consumer of using the aseptic packaging system.</a:t>
            </a:r>
            <a:br>
              <a:rPr lang="en-AU" sz="2800" dirty="0"/>
            </a:br>
            <a:endParaRPr lang="en-AU"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5461015"/>
              </p:ext>
            </p:extLst>
          </p:nvPr>
        </p:nvGraphicFramePr>
        <p:xfrm>
          <a:off x="467544" y="1556792"/>
          <a:ext cx="8229600" cy="48514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AU" dirty="0" smtClean="0"/>
                        <a:t>Manufacturer</a:t>
                      </a:r>
                      <a:endParaRPr lang="en-AU" dirty="0"/>
                    </a:p>
                  </a:txBody>
                  <a:tcPr/>
                </a:tc>
                <a:tc>
                  <a:txBody>
                    <a:bodyPr/>
                    <a:lstStyle/>
                    <a:p>
                      <a:r>
                        <a:rPr lang="en-AU" dirty="0" smtClean="0"/>
                        <a:t>Consumer</a:t>
                      </a:r>
                      <a:endParaRPr lang="en-AU" dirty="0"/>
                    </a:p>
                  </a:txBody>
                  <a:tcPr/>
                </a:tc>
              </a:tr>
              <a:tr h="370840">
                <a:tc>
                  <a:txBody>
                    <a:bodyPr/>
                    <a:lstStyle/>
                    <a:p>
                      <a:endParaRPr lang="en-AU" sz="1800" b="0" i="0" u="none" strike="noStrike" kern="1200" baseline="0" dirty="0" smtClean="0">
                        <a:solidFill>
                          <a:schemeClr val="dk1"/>
                        </a:solidFill>
                        <a:latin typeface="+mn-lt"/>
                        <a:ea typeface="+mn-ea"/>
                        <a:cs typeface="+mn-cs"/>
                      </a:endParaRPr>
                    </a:p>
                    <a:p>
                      <a:r>
                        <a:rPr lang="en-AU" sz="1800" b="0" i="0" u="none" strike="noStrike" kern="1200" baseline="0" dirty="0" smtClean="0">
                          <a:solidFill>
                            <a:schemeClr val="dk1"/>
                          </a:solidFill>
                          <a:latin typeface="+mn-lt"/>
                          <a:ea typeface="+mn-ea"/>
                          <a:cs typeface="+mn-cs"/>
                        </a:rPr>
                        <a:t>-preformed materials are resistant to light, therefore the product will have a longer shelf life </a:t>
                      </a:r>
                    </a:p>
                    <a:p>
                      <a:r>
                        <a:rPr lang="en-AU" sz="1800" b="0" i="0" u="none" strike="noStrike" kern="1200" baseline="0" dirty="0" smtClean="0">
                          <a:solidFill>
                            <a:schemeClr val="dk1"/>
                          </a:solidFill>
                          <a:latin typeface="+mn-lt"/>
                          <a:ea typeface="+mn-ea"/>
                          <a:cs typeface="+mn-cs"/>
                        </a:rPr>
                        <a:t>-no reactive materials used, so suitable for a wide range of products </a:t>
                      </a:r>
                    </a:p>
                    <a:p>
                      <a:r>
                        <a:rPr lang="en-AU" sz="1800" b="0" i="0" u="none" strike="noStrike" kern="1200" baseline="0" dirty="0" smtClean="0">
                          <a:solidFill>
                            <a:schemeClr val="dk1"/>
                          </a:solidFill>
                          <a:latin typeface="+mn-lt"/>
                          <a:ea typeface="+mn-ea"/>
                          <a:cs typeface="+mn-cs"/>
                        </a:rPr>
                        <a:t>-suitable for liquids and semi-liquid foods </a:t>
                      </a:r>
                    </a:p>
                    <a:p>
                      <a:r>
                        <a:rPr lang="en-AU" sz="1800" b="0" i="0" u="none" strike="noStrike" kern="1200" baseline="0" dirty="0" smtClean="0">
                          <a:solidFill>
                            <a:schemeClr val="dk1"/>
                          </a:solidFill>
                          <a:latin typeface="+mn-lt"/>
                          <a:ea typeface="+mn-ea"/>
                          <a:cs typeface="+mn-cs"/>
                        </a:rPr>
                        <a:t>-headspace is possible, so products can be shaken </a:t>
                      </a:r>
                    </a:p>
                    <a:p>
                      <a:r>
                        <a:rPr lang="en-AU" sz="1800" b="0" i="0" u="none" strike="noStrike" kern="1200" baseline="0" dirty="0" smtClean="0">
                          <a:solidFill>
                            <a:schemeClr val="dk1"/>
                          </a:solidFill>
                          <a:latin typeface="+mn-lt"/>
                          <a:ea typeface="+mn-ea"/>
                          <a:cs typeface="+mn-cs"/>
                        </a:rPr>
                        <a:t>-efficient and stable shape for storage </a:t>
                      </a:r>
                    </a:p>
                    <a:p>
                      <a:r>
                        <a:rPr lang="en-AU" sz="1800" b="0" i="0" u="none" strike="noStrike" kern="1200" baseline="0" dirty="0" smtClean="0">
                          <a:solidFill>
                            <a:schemeClr val="dk1"/>
                          </a:solidFill>
                          <a:latin typeface="+mn-lt"/>
                          <a:ea typeface="+mn-ea"/>
                          <a:cs typeface="+mn-cs"/>
                        </a:rPr>
                        <a:t>-lightweight and strong materials for distribution </a:t>
                      </a:r>
                    </a:p>
                    <a:p>
                      <a:r>
                        <a:rPr lang="en-AU" sz="1800" b="0" i="0" u="none" strike="noStrike" kern="1200" baseline="0" dirty="0" smtClean="0">
                          <a:solidFill>
                            <a:schemeClr val="dk1"/>
                          </a:solidFill>
                          <a:latin typeface="+mn-lt"/>
                          <a:ea typeface="+mn-ea"/>
                          <a:cs typeface="+mn-cs"/>
                        </a:rPr>
                        <a:t>-large flat surface areas for printing information </a:t>
                      </a:r>
                    </a:p>
                    <a:p>
                      <a:r>
                        <a:rPr lang="en-AU" sz="1800" b="0" i="0" u="none" strike="noStrike" kern="1200" baseline="0" dirty="0" smtClean="0">
                          <a:solidFill>
                            <a:schemeClr val="dk1"/>
                          </a:solidFill>
                          <a:latin typeface="+mn-lt"/>
                          <a:ea typeface="+mn-ea"/>
                          <a:cs typeface="+mn-cs"/>
                        </a:rPr>
                        <a:t>	</a:t>
                      </a:r>
                    </a:p>
                    <a:p>
                      <a:endParaRPr lang="en-AU" dirty="0"/>
                    </a:p>
                  </a:txBody>
                  <a:tcPr/>
                </a:tc>
                <a:tc>
                  <a:txBody>
                    <a:bodyPr/>
                    <a:lstStyle/>
                    <a:p>
                      <a:endParaRPr lang="en-AU" dirty="0" smtClean="0"/>
                    </a:p>
                    <a:p>
                      <a:endParaRPr lang="en-AU" sz="1800" b="0" i="0" u="none" strike="noStrike" kern="1200" baseline="0" dirty="0" smtClean="0">
                        <a:solidFill>
                          <a:schemeClr val="dk1"/>
                        </a:solidFill>
                        <a:latin typeface="+mn-lt"/>
                        <a:ea typeface="+mn-ea"/>
                        <a:cs typeface="+mn-cs"/>
                      </a:endParaRPr>
                    </a:p>
                    <a:p>
                      <a:r>
                        <a:rPr lang="en-AU" sz="1800" b="0" i="0" u="none" strike="noStrike" kern="1200" baseline="0" dirty="0" smtClean="0">
                          <a:solidFill>
                            <a:schemeClr val="dk1"/>
                          </a:solidFill>
                          <a:latin typeface="+mn-lt"/>
                          <a:ea typeface="+mn-ea"/>
                          <a:cs typeface="+mn-cs"/>
                        </a:rPr>
                        <a:t>-no preservatives needed, therefore improved health benefits </a:t>
                      </a:r>
                    </a:p>
                    <a:p>
                      <a:r>
                        <a:rPr lang="en-AU" sz="1800" b="0" i="0" u="none" strike="noStrike" kern="1200" baseline="0" dirty="0" smtClean="0">
                          <a:solidFill>
                            <a:schemeClr val="dk1"/>
                          </a:solidFill>
                          <a:latin typeface="+mn-lt"/>
                          <a:ea typeface="+mn-ea"/>
                          <a:cs typeface="+mn-cs"/>
                        </a:rPr>
                        <a:t>-natural flavour and colour are maintained </a:t>
                      </a:r>
                    </a:p>
                    <a:p>
                      <a:r>
                        <a:rPr lang="en-AU" sz="1800" b="0" i="0" u="none" strike="noStrike" kern="1200" baseline="0" dirty="0" smtClean="0">
                          <a:solidFill>
                            <a:schemeClr val="dk1"/>
                          </a:solidFill>
                          <a:latin typeface="+mn-lt"/>
                          <a:ea typeface="+mn-ea"/>
                          <a:cs typeface="+mn-cs"/>
                        </a:rPr>
                        <a:t>-nutrient value is maintained </a:t>
                      </a:r>
                    </a:p>
                    <a:p>
                      <a:r>
                        <a:rPr lang="en-AU" sz="1800" b="0" i="0" u="none" strike="noStrike" kern="1200" baseline="0" dirty="0" smtClean="0">
                          <a:solidFill>
                            <a:schemeClr val="dk1"/>
                          </a:solidFill>
                          <a:latin typeface="+mn-lt"/>
                          <a:ea typeface="+mn-ea"/>
                          <a:cs typeface="+mn-cs"/>
                        </a:rPr>
                        <a:t>-product has an extended shelf life before opening </a:t>
                      </a:r>
                    </a:p>
                    <a:p>
                      <a:r>
                        <a:rPr lang="en-AU" sz="1800" b="0" i="0" u="none" strike="noStrike" kern="1200" baseline="0" dirty="0" smtClean="0">
                          <a:solidFill>
                            <a:schemeClr val="dk1"/>
                          </a:solidFill>
                          <a:latin typeface="+mn-lt"/>
                          <a:ea typeface="+mn-ea"/>
                          <a:cs typeface="+mn-cs"/>
                        </a:rPr>
                        <a:t>-no refrigeration required until after opening </a:t>
                      </a:r>
                    </a:p>
                    <a:p>
                      <a:r>
                        <a:rPr lang="en-AU" sz="1800" b="0" i="0" u="none" strike="noStrike" kern="1200" baseline="0" dirty="0" smtClean="0">
                          <a:solidFill>
                            <a:schemeClr val="dk1"/>
                          </a:solidFill>
                          <a:latin typeface="+mn-lt"/>
                          <a:ea typeface="+mn-ea"/>
                          <a:cs typeface="+mn-cs"/>
                        </a:rPr>
                        <a:t>-efficient and stable shape for storage </a:t>
                      </a:r>
                    </a:p>
                    <a:p>
                      <a:r>
                        <a:rPr lang="en-AU" sz="1800" b="0" i="0" u="none" strike="noStrike" kern="1200" baseline="0" dirty="0" smtClean="0">
                          <a:solidFill>
                            <a:schemeClr val="dk1"/>
                          </a:solidFill>
                          <a:latin typeface="+mn-lt"/>
                          <a:ea typeface="+mn-ea"/>
                          <a:cs typeface="+mn-cs"/>
                        </a:rPr>
                        <a:t>	</a:t>
                      </a:r>
                    </a:p>
                    <a:p>
                      <a:endParaRPr lang="en-AU" dirty="0"/>
                    </a:p>
                  </a:txBody>
                  <a:tcPr/>
                </a:tc>
              </a:tr>
            </a:tbl>
          </a:graphicData>
        </a:graphic>
      </p:graphicFrame>
      <p:sp>
        <p:nvSpPr>
          <p:cNvPr id="5" name="TextBox 4"/>
          <p:cNvSpPr txBox="1"/>
          <p:nvPr/>
        </p:nvSpPr>
        <p:spPr>
          <a:xfrm>
            <a:off x="1043608" y="6130170"/>
            <a:ext cx="7056784" cy="707886"/>
          </a:xfrm>
          <a:prstGeom prst="rect">
            <a:avLst/>
          </a:prstGeom>
          <a:noFill/>
        </p:spPr>
        <p:txBody>
          <a:bodyPr wrap="square" rtlCol="0">
            <a:spAutoFit/>
          </a:bodyPr>
          <a:lstStyle/>
          <a:p>
            <a:pPr algn="ctr"/>
            <a:r>
              <a:rPr lang="en-AU" sz="2000" i="1" dirty="0"/>
              <a:t>Some answers could be used for either the manufacturer or the consumer but were only accepted once. </a:t>
            </a:r>
          </a:p>
        </p:txBody>
      </p:sp>
    </p:spTree>
    <p:extLst>
      <p:ext uri="{BB962C8B-B14F-4D97-AF65-F5344CB8AC3E}">
        <p14:creationId xmlns:p14="http://schemas.microsoft.com/office/powerpoint/2010/main" val="2533871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143000"/>
          </a:xfrm>
        </p:spPr>
        <p:txBody>
          <a:bodyPr>
            <a:noAutofit/>
          </a:bodyPr>
          <a:lstStyle/>
          <a:p>
            <a:r>
              <a:rPr lang="en-AU" sz="2800" dirty="0"/>
              <a:t>The </a:t>
            </a:r>
            <a:r>
              <a:rPr lang="en-AU" sz="2800" dirty="0" err="1"/>
              <a:t>MooFru</a:t>
            </a:r>
            <a:r>
              <a:rPr lang="en-AU" sz="2800" dirty="0"/>
              <a:t> </a:t>
            </a:r>
            <a:r>
              <a:rPr lang="en-AU" sz="2800" dirty="0" err="1"/>
              <a:t>smoothie</a:t>
            </a:r>
            <a:r>
              <a:rPr lang="en-AU" sz="2800" dirty="0"/>
              <a:t> is packaged in a plastic bottle. The disposal of such packaging has become a major environmental issue for food manufacturers.</a:t>
            </a:r>
            <a:br>
              <a:rPr lang="en-AU" sz="2800" dirty="0"/>
            </a:br>
            <a:r>
              <a:rPr lang="en-AU" sz="2800" b="1" dirty="0"/>
              <a:t>d. </a:t>
            </a:r>
            <a:r>
              <a:rPr lang="en-AU" sz="2800" dirty="0"/>
              <a:t>Describe </a:t>
            </a:r>
            <a:r>
              <a:rPr lang="en-AU" sz="2800" b="1" dirty="0"/>
              <a:t>one </a:t>
            </a:r>
            <a:r>
              <a:rPr lang="en-AU" sz="2800" dirty="0"/>
              <a:t>main concern associated with the disposal of food packaging.</a:t>
            </a:r>
            <a:br>
              <a:rPr lang="en-AU" sz="2800" dirty="0"/>
            </a:br>
            <a:endParaRPr lang="en-AU" sz="2800" dirty="0"/>
          </a:p>
        </p:txBody>
      </p:sp>
      <p:sp>
        <p:nvSpPr>
          <p:cNvPr id="3" name="Content Placeholder 2"/>
          <p:cNvSpPr>
            <a:spLocks noGrp="1"/>
          </p:cNvSpPr>
          <p:nvPr>
            <p:ph idx="1"/>
          </p:nvPr>
        </p:nvSpPr>
        <p:spPr>
          <a:xfrm>
            <a:off x="467544" y="2780928"/>
            <a:ext cx="8229600" cy="4525963"/>
          </a:xfrm>
        </p:spPr>
        <p:txBody>
          <a:bodyPr>
            <a:normAutofit/>
          </a:bodyPr>
          <a:lstStyle/>
          <a:p>
            <a:r>
              <a:rPr lang="en-AU" sz="2400" dirty="0"/>
              <a:t>If packaging is not reused or recycled it is often disposed of, which can create environmental concerns about the amount of waste sent to landfill or creating litter (for example, unsightly, harmful to animals). Some packaging materials are not biodegradable and can take hundreds of years to break </a:t>
            </a:r>
            <a:r>
              <a:rPr lang="en-AU" sz="2400" dirty="0" smtClean="0"/>
              <a:t>down.</a:t>
            </a:r>
            <a:endParaRPr lang="en-AU" sz="2400" dirty="0"/>
          </a:p>
        </p:txBody>
      </p:sp>
    </p:spTree>
    <p:extLst>
      <p:ext uri="{BB962C8B-B14F-4D97-AF65-F5344CB8AC3E}">
        <p14:creationId xmlns:p14="http://schemas.microsoft.com/office/powerpoint/2010/main" val="109371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AU" b="1" dirty="0">
                <a:solidFill>
                  <a:prstClr val="black"/>
                </a:solidFill>
                <a:ea typeface="+mj-ea"/>
                <a:cs typeface="+mj-cs"/>
              </a:rPr>
              <a:t>Question 5</a:t>
            </a:r>
            <a:r>
              <a:rPr lang="en-AU" dirty="0">
                <a:solidFill>
                  <a:prstClr val="black"/>
                </a:solidFill>
                <a:ea typeface="+mj-ea"/>
                <a:cs typeface="+mj-cs"/>
              </a:rPr>
              <a:t/>
            </a:r>
            <a:br>
              <a:rPr lang="en-AU" dirty="0">
                <a:solidFill>
                  <a:prstClr val="black"/>
                </a:solidFill>
                <a:ea typeface="+mj-ea"/>
                <a:cs typeface="+mj-cs"/>
              </a:rPr>
            </a:br>
            <a:r>
              <a:rPr lang="en-AU" dirty="0">
                <a:solidFill>
                  <a:prstClr val="black"/>
                </a:solidFill>
                <a:ea typeface="+mj-ea"/>
                <a:cs typeface="+mj-cs"/>
              </a:rPr>
              <a:t>Orchard Fresh Juices produces a range of fruit juices using an emerging technology called high pressure processing.</a:t>
            </a:r>
            <a:r>
              <a:rPr lang="en-AU" sz="2800" dirty="0">
                <a:solidFill>
                  <a:prstClr val="black"/>
                </a:solidFill>
                <a:ea typeface="+mj-ea"/>
                <a:cs typeface="+mj-cs"/>
              </a:rPr>
              <a:t/>
            </a:r>
            <a:br>
              <a:rPr lang="en-AU" sz="2800" dirty="0">
                <a:solidFill>
                  <a:prstClr val="black"/>
                </a:solidFill>
                <a:ea typeface="+mj-ea"/>
                <a:cs typeface="+mj-cs"/>
              </a:rPr>
            </a:br>
            <a:endParaRPr lang="en-AU" dirty="0"/>
          </a:p>
        </p:txBody>
      </p:sp>
    </p:spTree>
    <p:extLst>
      <p:ext uri="{BB962C8B-B14F-4D97-AF65-F5344CB8AC3E}">
        <p14:creationId xmlns:p14="http://schemas.microsoft.com/office/powerpoint/2010/main" val="62165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normAutofit fontScale="90000"/>
          </a:bodyPr>
          <a:lstStyle/>
          <a:p>
            <a:pPr lvl="0">
              <a:spcBef>
                <a:spcPct val="20000"/>
              </a:spcBef>
            </a:pPr>
            <a:r>
              <a:rPr lang="en-AU" sz="3200" b="1" dirty="0">
                <a:solidFill>
                  <a:prstClr val="black"/>
                </a:solidFill>
                <a:ea typeface="+mn-ea"/>
                <a:cs typeface="+mn-cs"/>
              </a:rPr>
              <a:t>a. </a:t>
            </a:r>
            <a:r>
              <a:rPr lang="en-AU" sz="3200" dirty="0">
                <a:solidFill>
                  <a:prstClr val="black"/>
                </a:solidFill>
                <a:ea typeface="+mn-ea"/>
                <a:cs typeface="+mn-cs"/>
              </a:rPr>
              <a:t>Other than hand washing, outline </a:t>
            </a:r>
            <a:r>
              <a:rPr lang="en-AU" sz="3200" b="1" dirty="0">
                <a:solidFill>
                  <a:prstClr val="black"/>
                </a:solidFill>
                <a:ea typeface="+mn-ea"/>
                <a:cs typeface="+mn-cs"/>
              </a:rPr>
              <a:t>two </a:t>
            </a:r>
            <a:r>
              <a:rPr lang="en-AU" sz="3200" dirty="0">
                <a:solidFill>
                  <a:prstClr val="black"/>
                </a:solidFill>
                <a:ea typeface="+mn-ea"/>
                <a:cs typeface="+mn-cs"/>
              </a:rPr>
              <a:t>personal hygiene practices that should be carried out when working with food.</a:t>
            </a:r>
            <a:br>
              <a:rPr lang="en-AU" sz="3200" dirty="0">
                <a:solidFill>
                  <a:prstClr val="black"/>
                </a:solidFill>
                <a:ea typeface="+mn-ea"/>
                <a:cs typeface="+mn-cs"/>
              </a:rPr>
            </a:br>
            <a:endParaRPr lang="en-AU" dirty="0"/>
          </a:p>
        </p:txBody>
      </p:sp>
      <p:sp>
        <p:nvSpPr>
          <p:cNvPr id="3" name="Content Placeholder 2"/>
          <p:cNvSpPr>
            <a:spLocks noGrp="1"/>
          </p:cNvSpPr>
          <p:nvPr>
            <p:ph idx="1"/>
          </p:nvPr>
        </p:nvSpPr>
        <p:spPr>
          <a:xfrm>
            <a:off x="467544" y="1916832"/>
            <a:ext cx="8229600" cy="4525963"/>
          </a:xfrm>
        </p:spPr>
        <p:txBody>
          <a:bodyPr>
            <a:noAutofit/>
          </a:bodyPr>
          <a:lstStyle/>
          <a:p>
            <a:r>
              <a:rPr lang="en-AU" sz="2400" dirty="0" smtClean="0"/>
              <a:t>tie back long hair; wear a hair net/beard net to stop any loose hair from falling into food</a:t>
            </a:r>
          </a:p>
          <a:p>
            <a:r>
              <a:rPr lang="en-AU" sz="2400" dirty="0" smtClean="0"/>
              <a:t>no jewellery – for example, rings, earrings, facial piercings, bracelets, watches, etc. – as it traps food particles</a:t>
            </a:r>
          </a:p>
          <a:p>
            <a:r>
              <a:rPr lang="en-AU" sz="2400" dirty="0" smtClean="0"/>
              <a:t>fingernails should be short, no nail polish or nail extensions</a:t>
            </a:r>
          </a:p>
          <a:p>
            <a:r>
              <a:rPr lang="en-AU" sz="2400" dirty="0" smtClean="0"/>
              <a:t>always wear a clean apron, chef’s jacket or other protective clothing</a:t>
            </a:r>
          </a:p>
          <a:p>
            <a:r>
              <a:rPr lang="en-AU" sz="2400" dirty="0" smtClean="0"/>
              <a:t>clean and cover cuts/grazes with clean, waterproof dressing and cover with a disposable glove.</a:t>
            </a:r>
          </a:p>
          <a:p>
            <a:pPr marL="0" indent="0">
              <a:buNone/>
            </a:pPr>
            <a:endParaRPr lang="en-AU" sz="2400" dirty="0" smtClean="0"/>
          </a:p>
          <a:p>
            <a:pPr marL="0" indent="0">
              <a:buNone/>
            </a:pPr>
            <a:r>
              <a:rPr lang="en-AU" sz="2400" dirty="0" smtClean="0"/>
              <a:t>An answer that included only hand washing did not receive any marks.</a:t>
            </a:r>
            <a:endParaRPr lang="en-AU" sz="2400" dirty="0"/>
          </a:p>
        </p:txBody>
      </p:sp>
    </p:spTree>
    <p:extLst>
      <p:ext uri="{BB962C8B-B14F-4D97-AF65-F5344CB8AC3E}">
        <p14:creationId xmlns:p14="http://schemas.microsoft.com/office/powerpoint/2010/main" val="389949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404664"/>
            <a:ext cx="9217024" cy="1143000"/>
          </a:xfrm>
        </p:spPr>
        <p:txBody>
          <a:bodyPr>
            <a:noAutofit/>
          </a:bodyPr>
          <a:lstStyle/>
          <a:p>
            <a:r>
              <a:rPr lang="en-AU" sz="2800" dirty="0"/>
              <a:t/>
            </a:r>
            <a:br>
              <a:rPr lang="en-AU" sz="2800" dirty="0"/>
            </a:br>
            <a:r>
              <a:rPr lang="en-AU" sz="2800" b="1" dirty="0"/>
              <a:t>a. </a:t>
            </a:r>
            <a:r>
              <a:rPr lang="en-AU" sz="2800" dirty="0"/>
              <a:t>Explain how food is processed using the system of high pressure processing.</a:t>
            </a:r>
            <a:br>
              <a:rPr lang="en-AU" sz="2800" dirty="0"/>
            </a:br>
            <a:endParaRPr lang="en-AU" sz="2800" dirty="0"/>
          </a:p>
        </p:txBody>
      </p:sp>
      <p:sp>
        <p:nvSpPr>
          <p:cNvPr id="3" name="Content Placeholder 2"/>
          <p:cNvSpPr>
            <a:spLocks noGrp="1"/>
          </p:cNvSpPr>
          <p:nvPr>
            <p:ph idx="1"/>
          </p:nvPr>
        </p:nvSpPr>
        <p:spPr>
          <a:xfrm>
            <a:off x="395536" y="1628800"/>
            <a:ext cx="8229600" cy="4525963"/>
          </a:xfrm>
        </p:spPr>
        <p:txBody>
          <a:bodyPr>
            <a:normAutofit fontScale="70000" lnSpcReduction="20000"/>
          </a:bodyPr>
          <a:lstStyle/>
          <a:p>
            <a:endParaRPr lang="en-AU" dirty="0"/>
          </a:p>
          <a:p>
            <a:r>
              <a:rPr lang="en-AU" dirty="0" smtClean="0"/>
              <a:t>food </a:t>
            </a:r>
            <a:r>
              <a:rPr lang="en-AU" dirty="0"/>
              <a:t>is processed using a system of cold pasteurisation </a:t>
            </a:r>
          </a:p>
          <a:p>
            <a:r>
              <a:rPr lang="en-AU" dirty="0" smtClean="0"/>
              <a:t>pressure </a:t>
            </a:r>
            <a:r>
              <a:rPr lang="en-AU" dirty="0"/>
              <a:t>is applied evenly/uniformly from all sides/all directions </a:t>
            </a:r>
          </a:p>
          <a:p>
            <a:r>
              <a:rPr lang="en-AU" dirty="0" smtClean="0"/>
              <a:t>food </a:t>
            </a:r>
            <a:r>
              <a:rPr lang="en-AU" dirty="0"/>
              <a:t>is processed in its final packaging, usually a flexible container </a:t>
            </a:r>
          </a:p>
          <a:p>
            <a:r>
              <a:rPr lang="en-AU" dirty="0" smtClean="0"/>
              <a:t>products </a:t>
            </a:r>
            <a:r>
              <a:rPr lang="en-AU" dirty="0"/>
              <a:t>are placed in a high pressure chamber which is then filled with water to surround the product </a:t>
            </a:r>
          </a:p>
          <a:p>
            <a:r>
              <a:rPr lang="en-AU" dirty="0" smtClean="0"/>
              <a:t>pressure </a:t>
            </a:r>
            <a:r>
              <a:rPr lang="en-AU" dirty="0"/>
              <a:t>in the water is increased, which is transferred to the product; uses water surrounding the product and in the food to conduct the pressure </a:t>
            </a:r>
          </a:p>
          <a:p>
            <a:r>
              <a:rPr lang="en-AU" dirty="0" smtClean="0"/>
              <a:t>pressure </a:t>
            </a:r>
            <a:r>
              <a:rPr lang="en-AU" dirty="0"/>
              <a:t>is intense (600 </a:t>
            </a:r>
            <a:r>
              <a:rPr lang="en-AU" dirty="0" err="1"/>
              <a:t>Mpa</a:t>
            </a:r>
            <a:r>
              <a:rPr lang="en-AU" dirty="0"/>
              <a:t> or 6000 times the air pressure at sea level) </a:t>
            </a:r>
          </a:p>
          <a:p>
            <a:r>
              <a:rPr lang="en-AU" dirty="0" smtClean="0"/>
              <a:t>pressure </a:t>
            </a:r>
            <a:r>
              <a:rPr lang="en-AU" dirty="0"/>
              <a:t>is applied for 2–5 minutes. </a:t>
            </a:r>
          </a:p>
          <a:p>
            <a:pPr marL="0" indent="0">
              <a:buNone/>
            </a:pPr>
            <a:endParaRPr lang="en-AU" dirty="0" smtClean="0"/>
          </a:p>
          <a:p>
            <a:pPr marL="0" indent="0">
              <a:buNone/>
            </a:pPr>
            <a:r>
              <a:rPr lang="en-AU" i="1" dirty="0" smtClean="0"/>
              <a:t>Generally</a:t>
            </a:r>
            <a:r>
              <a:rPr lang="en-AU" i="1" dirty="0"/>
              <a:t>, this question was not well answered. </a:t>
            </a:r>
          </a:p>
        </p:txBody>
      </p:sp>
    </p:spTree>
    <p:extLst>
      <p:ext uri="{BB962C8B-B14F-4D97-AF65-F5344CB8AC3E}">
        <p14:creationId xmlns:p14="http://schemas.microsoft.com/office/powerpoint/2010/main" val="1375951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noAutofit/>
          </a:bodyPr>
          <a:lstStyle/>
          <a:p>
            <a:r>
              <a:rPr lang="en-AU" sz="2800" b="1" dirty="0"/>
              <a:t>b. </a:t>
            </a:r>
            <a:r>
              <a:rPr lang="en-AU" sz="2800" dirty="0"/>
              <a:t>Outline three advantages of high pressure processing to producers and/or consumers.</a:t>
            </a:r>
            <a:br>
              <a:rPr lang="en-AU" sz="2800" dirty="0"/>
            </a:br>
            <a:endParaRPr lang="en-AU" sz="2800" dirty="0"/>
          </a:p>
        </p:txBody>
      </p:sp>
      <p:sp>
        <p:nvSpPr>
          <p:cNvPr id="3" name="Content Placeholder 2"/>
          <p:cNvSpPr>
            <a:spLocks noGrp="1"/>
          </p:cNvSpPr>
          <p:nvPr>
            <p:ph idx="1"/>
          </p:nvPr>
        </p:nvSpPr>
        <p:spPr/>
        <p:txBody>
          <a:bodyPr>
            <a:normAutofit fontScale="70000" lnSpcReduction="20000"/>
          </a:bodyPr>
          <a:lstStyle/>
          <a:p>
            <a:endParaRPr lang="en-AU" dirty="0"/>
          </a:p>
          <a:p>
            <a:r>
              <a:rPr lang="en-AU" dirty="0" smtClean="0"/>
              <a:t>extended </a:t>
            </a:r>
            <a:r>
              <a:rPr lang="en-AU" dirty="0"/>
              <a:t>shelf life </a:t>
            </a:r>
          </a:p>
          <a:p>
            <a:r>
              <a:rPr lang="en-AU" dirty="0" smtClean="0"/>
              <a:t>shelf </a:t>
            </a:r>
            <a:r>
              <a:rPr lang="en-AU" dirty="0"/>
              <a:t>stable for longer; less waste for producers </a:t>
            </a:r>
          </a:p>
          <a:p>
            <a:r>
              <a:rPr lang="en-AU" dirty="0" smtClean="0"/>
              <a:t>no </a:t>
            </a:r>
            <a:r>
              <a:rPr lang="en-AU" dirty="0"/>
              <a:t>distortion to the shape of the food, therefore retains sensory properties of appearance </a:t>
            </a:r>
          </a:p>
          <a:p>
            <a:r>
              <a:rPr lang="en-AU" dirty="0" smtClean="0"/>
              <a:t>retains </a:t>
            </a:r>
            <a:r>
              <a:rPr lang="en-AU" dirty="0"/>
              <a:t>flavour – flavour molecules are not affected so food/fruit retains its ‘just picked’ taste </a:t>
            </a:r>
          </a:p>
          <a:p>
            <a:r>
              <a:rPr lang="en-AU" dirty="0" smtClean="0"/>
              <a:t>it </a:t>
            </a:r>
            <a:r>
              <a:rPr lang="en-AU" dirty="0"/>
              <a:t>is a cold treatment, therefore heat-sensitive nutrients (especially vitamin C) are not destroyed </a:t>
            </a:r>
          </a:p>
          <a:p>
            <a:r>
              <a:rPr lang="en-AU" dirty="0" smtClean="0"/>
              <a:t>cold </a:t>
            </a:r>
            <a:r>
              <a:rPr lang="en-AU" dirty="0"/>
              <a:t>pasteurisation does not affect colour molecules; has better sensory properties </a:t>
            </a:r>
          </a:p>
          <a:p>
            <a:r>
              <a:rPr lang="en-AU" dirty="0" smtClean="0"/>
              <a:t>no </a:t>
            </a:r>
            <a:r>
              <a:rPr lang="en-AU" dirty="0"/>
              <a:t>additives required to preserve the product so ‘clean’ labelling, which is of benefit to consumers </a:t>
            </a:r>
          </a:p>
          <a:p>
            <a:r>
              <a:rPr lang="en-AU" dirty="0" smtClean="0"/>
              <a:t>inactivates </a:t>
            </a:r>
            <a:r>
              <a:rPr lang="en-AU" dirty="0"/>
              <a:t>microbes. </a:t>
            </a:r>
          </a:p>
          <a:p>
            <a:endParaRPr lang="en-AU" dirty="0"/>
          </a:p>
        </p:txBody>
      </p:sp>
    </p:spTree>
    <p:extLst>
      <p:ext uri="{BB962C8B-B14F-4D97-AF65-F5344CB8AC3E}">
        <p14:creationId xmlns:p14="http://schemas.microsoft.com/office/powerpoint/2010/main" val="3212977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AU" dirty="0">
                <a:solidFill>
                  <a:prstClr val="black"/>
                </a:solidFill>
                <a:ea typeface="+mj-ea"/>
                <a:cs typeface="+mj-cs"/>
              </a:rPr>
              <a:t>High pressure processing is used by companies around the world to produce a range of</a:t>
            </a:r>
            <a:br>
              <a:rPr lang="en-AU" dirty="0">
                <a:solidFill>
                  <a:prstClr val="black"/>
                </a:solidFill>
                <a:ea typeface="+mj-ea"/>
                <a:cs typeface="+mj-cs"/>
              </a:rPr>
            </a:br>
            <a:r>
              <a:rPr lang="en-AU" dirty="0">
                <a:solidFill>
                  <a:prstClr val="black"/>
                </a:solidFill>
                <a:ea typeface="+mj-ea"/>
                <a:cs typeface="+mj-cs"/>
              </a:rPr>
              <a:t>food products.</a:t>
            </a:r>
            <a:r>
              <a:rPr lang="en-AU" sz="2800" dirty="0">
                <a:solidFill>
                  <a:prstClr val="black"/>
                </a:solidFill>
                <a:ea typeface="+mj-ea"/>
                <a:cs typeface="+mj-cs"/>
              </a:rPr>
              <a:t/>
            </a:r>
            <a:br>
              <a:rPr lang="en-AU" sz="2800" dirty="0">
                <a:solidFill>
                  <a:prstClr val="black"/>
                </a:solidFill>
                <a:ea typeface="+mj-ea"/>
                <a:cs typeface="+mj-cs"/>
              </a:rPr>
            </a:br>
            <a:endParaRPr lang="en-AU" dirty="0"/>
          </a:p>
        </p:txBody>
      </p:sp>
    </p:spTree>
    <p:extLst>
      <p:ext uri="{BB962C8B-B14F-4D97-AF65-F5344CB8AC3E}">
        <p14:creationId xmlns:p14="http://schemas.microsoft.com/office/powerpoint/2010/main" val="4343727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84" y="332656"/>
            <a:ext cx="9368720" cy="1143000"/>
          </a:xfrm>
        </p:spPr>
        <p:txBody>
          <a:bodyPr>
            <a:noAutofit/>
          </a:bodyPr>
          <a:lstStyle/>
          <a:p>
            <a:r>
              <a:rPr lang="en-AU" sz="2800" dirty="0"/>
              <a:t/>
            </a:r>
            <a:br>
              <a:rPr lang="en-AU" sz="2800" dirty="0"/>
            </a:br>
            <a:r>
              <a:rPr lang="en-AU" sz="2800" b="1" dirty="0"/>
              <a:t>c. </a:t>
            </a:r>
            <a:r>
              <a:rPr lang="en-AU" sz="2800" dirty="0"/>
              <a:t>List </a:t>
            </a:r>
            <a:r>
              <a:rPr lang="en-AU" sz="2800" b="1" dirty="0"/>
              <a:t>one </a:t>
            </a:r>
            <a:r>
              <a:rPr lang="en-AU" sz="2800" dirty="0"/>
              <a:t>food product, other than fruit juice, that is processed using high </a:t>
            </a:r>
            <a:r>
              <a:rPr lang="en-AU" sz="2800" dirty="0" smtClean="0"/>
              <a:t>pressure</a:t>
            </a:r>
            <a:r>
              <a:rPr lang="en-AU" sz="2800" dirty="0"/>
              <a:t> </a:t>
            </a:r>
            <a:r>
              <a:rPr lang="en-AU" sz="2800" dirty="0" smtClean="0"/>
              <a:t>processing</a:t>
            </a:r>
            <a:r>
              <a:rPr lang="en-AU" sz="2800" dirty="0"/>
              <a:t>.</a:t>
            </a:r>
            <a:br>
              <a:rPr lang="en-AU" sz="2800" dirty="0"/>
            </a:br>
            <a:endParaRPr lang="en-AU" sz="2800" dirty="0"/>
          </a:p>
        </p:txBody>
      </p:sp>
      <p:sp>
        <p:nvSpPr>
          <p:cNvPr id="3" name="Content Placeholder 2"/>
          <p:cNvSpPr>
            <a:spLocks noGrp="1"/>
          </p:cNvSpPr>
          <p:nvPr>
            <p:ph idx="1"/>
          </p:nvPr>
        </p:nvSpPr>
        <p:spPr>
          <a:xfrm>
            <a:off x="467544" y="1844824"/>
            <a:ext cx="8229600" cy="4525963"/>
          </a:xfrm>
        </p:spPr>
        <p:txBody>
          <a:bodyPr>
            <a:normAutofit fontScale="62500" lnSpcReduction="20000"/>
          </a:bodyPr>
          <a:lstStyle/>
          <a:p>
            <a:r>
              <a:rPr lang="en-AU" dirty="0" smtClean="0"/>
              <a:t>avocado </a:t>
            </a:r>
            <a:endParaRPr lang="en-AU" dirty="0"/>
          </a:p>
          <a:p>
            <a:r>
              <a:rPr lang="en-AU" dirty="0" smtClean="0"/>
              <a:t>dips </a:t>
            </a:r>
            <a:r>
              <a:rPr lang="en-AU" dirty="0"/>
              <a:t>such as guacamole/salsa </a:t>
            </a:r>
          </a:p>
          <a:p>
            <a:r>
              <a:rPr lang="en-AU" dirty="0" smtClean="0"/>
              <a:t>mayonnaise </a:t>
            </a:r>
            <a:endParaRPr lang="en-AU" dirty="0"/>
          </a:p>
          <a:p>
            <a:r>
              <a:rPr lang="en-AU" dirty="0" smtClean="0"/>
              <a:t>egg </a:t>
            </a:r>
            <a:r>
              <a:rPr lang="en-AU" dirty="0"/>
              <a:t>products </a:t>
            </a:r>
          </a:p>
          <a:p>
            <a:r>
              <a:rPr lang="en-AU" dirty="0" smtClean="0"/>
              <a:t>fruit </a:t>
            </a:r>
            <a:r>
              <a:rPr lang="en-AU" dirty="0"/>
              <a:t>purees </a:t>
            </a:r>
          </a:p>
          <a:p>
            <a:r>
              <a:rPr lang="en-AU" dirty="0" smtClean="0"/>
              <a:t>sliced </a:t>
            </a:r>
            <a:r>
              <a:rPr lang="en-AU" dirty="0"/>
              <a:t>meats </a:t>
            </a:r>
          </a:p>
          <a:p>
            <a:r>
              <a:rPr lang="en-AU" dirty="0" smtClean="0"/>
              <a:t>apple </a:t>
            </a:r>
            <a:r>
              <a:rPr lang="en-AU" dirty="0"/>
              <a:t>sauce </a:t>
            </a:r>
          </a:p>
          <a:p>
            <a:r>
              <a:rPr lang="en-AU" dirty="0" smtClean="0"/>
              <a:t>fresh </a:t>
            </a:r>
            <a:r>
              <a:rPr lang="en-AU" dirty="0"/>
              <a:t>curd cheese </a:t>
            </a:r>
          </a:p>
          <a:p>
            <a:r>
              <a:rPr lang="en-AU" dirty="0" smtClean="0"/>
              <a:t>oysters </a:t>
            </a:r>
            <a:endParaRPr lang="en-AU" dirty="0"/>
          </a:p>
          <a:p>
            <a:r>
              <a:rPr lang="en-AU" dirty="0" smtClean="0"/>
              <a:t>cooked </a:t>
            </a:r>
            <a:r>
              <a:rPr lang="en-AU" dirty="0"/>
              <a:t>meats </a:t>
            </a:r>
          </a:p>
          <a:p>
            <a:r>
              <a:rPr lang="en-AU" dirty="0" smtClean="0"/>
              <a:t>potato </a:t>
            </a:r>
            <a:r>
              <a:rPr lang="en-AU" dirty="0"/>
              <a:t>or egg </a:t>
            </a:r>
            <a:r>
              <a:rPr lang="en-AU" dirty="0" smtClean="0"/>
              <a:t>salad</a:t>
            </a:r>
            <a:endParaRPr lang="en-AU" dirty="0"/>
          </a:p>
          <a:p>
            <a:endParaRPr lang="en-AU" dirty="0"/>
          </a:p>
          <a:p>
            <a:pPr marL="0" indent="0">
              <a:buNone/>
            </a:pPr>
            <a:r>
              <a:rPr lang="en-AU" dirty="0"/>
              <a:t>Green, leafy salads are not a suitable example of food processed using high pressure processing. </a:t>
            </a:r>
          </a:p>
        </p:txBody>
      </p:sp>
    </p:spTree>
    <p:extLst>
      <p:ext uri="{BB962C8B-B14F-4D97-AF65-F5344CB8AC3E}">
        <p14:creationId xmlns:p14="http://schemas.microsoft.com/office/powerpoint/2010/main" val="229721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a:bodyPr>
          <a:lstStyle/>
          <a:p>
            <a:pPr marL="0" indent="0" algn="ctr">
              <a:buNone/>
            </a:pPr>
            <a:r>
              <a:rPr lang="en-AU" dirty="0">
                <a:solidFill>
                  <a:prstClr val="black"/>
                </a:solidFill>
                <a:ea typeface="+mj-ea"/>
                <a:cs typeface="+mj-cs"/>
              </a:rPr>
              <a:t>Orchard Fresh Juices has achieved Australian Certified Organic certification for the manufacture of its high pressure processed fruit juices.</a:t>
            </a:r>
            <a:endParaRPr lang="en-AU" dirty="0"/>
          </a:p>
        </p:txBody>
      </p:sp>
    </p:spTree>
    <p:extLst>
      <p:ext uri="{BB962C8B-B14F-4D97-AF65-F5344CB8AC3E}">
        <p14:creationId xmlns:p14="http://schemas.microsoft.com/office/powerpoint/2010/main" val="6757645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r>
              <a:rPr lang="en-AU" sz="3100" dirty="0"/>
              <a:t/>
            </a:r>
            <a:br>
              <a:rPr lang="en-AU" sz="3100" dirty="0"/>
            </a:br>
            <a:r>
              <a:rPr lang="en-AU" sz="3100" b="1" dirty="0"/>
              <a:t>d. </a:t>
            </a:r>
            <a:r>
              <a:rPr lang="en-AU" sz="3100" dirty="0"/>
              <a:t>Explain why farmers may choose to adopt organic farming methods to produce their food crops.</a:t>
            </a:r>
            <a:r>
              <a:rPr lang="en-AU" dirty="0"/>
              <a:t/>
            </a:r>
            <a:br>
              <a:rPr lang="en-AU" dirty="0"/>
            </a:br>
            <a:endParaRPr lang="en-AU" dirty="0"/>
          </a:p>
        </p:txBody>
      </p:sp>
      <p:sp>
        <p:nvSpPr>
          <p:cNvPr id="3" name="Content Placeholder 2"/>
          <p:cNvSpPr>
            <a:spLocks noGrp="1"/>
          </p:cNvSpPr>
          <p:nvPr>
            <p:ph idx="1"/>
          </p:nvPr>
        </p:nvSpPr>
        <p:spPr>
          <a:xfrm>
            <a:off x="179512" y="1340768"/>
            <a:ext cx="8640960" cy="5328592"/>
          </a:xfrm>
        </p:spPr>
        <p:txBody>
          <a:bodyPr>
            <a:normAutofit fontScale="47500" lnSpcReduction="20000"/>
          </a:bodyPr>
          <a:lstStyle/>
          <a:p>
            <a:endParaRPr lang="en-AU" dirty="0"/>
          </a:p>
          <a:p>
            <a:r>
              <a:rPr lang="en-AU" sz="4200" dirty="0" smtClean="0"/>
              <a:t>organic </a:t>
            </a:r>
            <a:r>
              <a:rPr lang="en-AU" sz="4200" dirty="0"/>
              <a:t>farming methods are based on sustainable farming practices </a:t>
            </a:r>
          </a:p>
          <a:p>
            <a:r>
              <a:rPr lang="en-AU" sz="4200" dirty="0" smtClean="0"/>
              <a:t>enable </a:t>
            </a:r>
            <a:r>
              <a:rPr lang="en-AU" sz="4200" dirty="0"/>
              <a:t>farmers to reduce the use of chemical fertilisers, therefore being beneficial for the environment; for example, no runoff into streams and waterways </a:t>
            </a:r>
          </a:p>
          <a:p>
            <a:r>
              <a:rPr lang="en-AU" sz="4200" dirty="0" smtClean="0"/>
              <a:t>improve </a:t>
            </a:r>
            <a:r>
              <a:rPr lang="en-AU" sz="4200" dirty="0"/>
              <a:t>the fertility of soil through practices such as crop rotation or the use of organic, compostable material </a:t>
            </a:r>
          </a:p>
          <a:p>
            <a:r>
              <a:rPr lang="en-AU" sz="4200" dirty="0" smtClean="0"/>
              <a:t>increased </a:t>
            </a:r>
            <a:r>
              <a:rPr lang="en-AU" sz="4200" dirty="0"/>
              <a:t>demand for organic foods they produce because consumers feel they have better sensory and nutritional properties </a:t>
            </a:r>
          </a:p>
          <a:p>
            <a:r>
              <a:rPr lang="en-AU" sz="4200" dirty="0" smtClean="0"/>
              <a:t>livestock </a:t>
            </a:r>
            <a:r>
              <a:rPr lang="en-AU" sz="4200" dirty="0"/>
              <a:t>can be raised in stress-free conditions without the use of antibiotics or growth hormones </a:t>
            </a:r>
          </a:p>
          <a:p>
            <a:r>
              <a:rPr lang="en-AU" sz="4200" dirty="0" smtClean="0"/>
              <a:t>crop </a:t>
            </a:r>
            <a:r>
              <a:rPr lang="en-AU" sz="4200" dirty="0"/>
              <a:t>diversity increased by using traditional seed varieties. </a:t>
            </a:r>
            <a:endParaRPr lang="en-AU" sz="4200" dirty="0" smtClean="0"/>
          </a:p>
          <a:p>
            <a:pPr marL="0" indent="0">
              <a:buNone/>
            </a:pPr>
            <a:endParaRPr lang="en-AU" sz="4200" dirty="0" smtClean="0"/>
          </a:p>
          <a:p>
            <a:pPr marL="0" indent="0">
              <a:buNone/>
            </a:pPr>
            <a:r>
              <a:rPr lang="en-AU" sz="4200" dirty="0" smtClean="0"/>
              <a:t>The </a:t>
            </a:r>
            <a:r>
              <a:rPr lang="en-AU" sz="4200" dirty="0"/>
              <a:t>following is an example of a good response to this </a:t>
            </a:r>
            <a:r>
              <a:rPr lang="en-AU" sz="4200" dirty="0" smtClean="0"/>
              <a:t>question</a:t>
            </a:r>
            <a:r>
              <a:rPr lang="en-AU" sz="4200" dirty="0"/>
              <a:t>:</a:t>
            </a:r>
          </a:p>
          <a:p>
            <a:pPr marL="0" indent="0">
              <a:buNone/>
            </a:pPr>
            <a:r>
              <a:rPr lang="en-AU" sz="4200" i="1" dirty="0"/>
              <a:t>Organic farming has a positive effect on the environment; therefore farmers will have healthier crops/pastures from crop rotation. Farmers may be concerned with the changing effects of herbicides and pesticides which can contaminate fresh water systems. </a:t>
            </a:r>
            <a:endParaRPr lang="en-AU" sz="4200" dirty="0"/>
          </a:p>
          <a:p>
            <a:endParaRPr lang="en-AU" dirty="0"/>
          </a:p>
        </p:txBody>
      </p:sp>
    </p:spTree>
    <p:extLst>
      <p:ext uri="{BB962C8B-B14F-4D97-AF65-F5344CB8AC3E}">
        <p14:creationId xmlns:p14="http://schemas.microsoft.com/office/powerpoint/2010/main" val="3101989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a:bodyPr>
          <a:lstStyle/>
          <a:p>
            <a:pPr marL="0" indent="0" algn="ctr">
              <a:buNone/>
            </a:pPr>
            <a:r>
              <a:rPr lang="en-AU" dirty="0">
                <a:solidFill>
                  <a:prstClr val="black"/>
                </a:solidFill>
                <a:ea typeface="+mj-ea"/>
                <a:cs typeface="+mj-cs"/>
              </a:rPr>
              <a:t>Energy use, water use and the production of waste are all environmental issues associated with food manufacturing, including fruit juice.</a:t>
            </a:r>
            <a:endParaRPr lang="en-AU" dirty="0"/>
          </a:p>
        </p:txBody>
      </p:sp>
    </p:spTree>
    <p:extLst>
      <p:ext uri="{BB962C8B-B14F-4D97-AF65-F5344CB8AC3E}">
        <p14:creationId xmlns:p14="http://schemas.microsoft.com/office/powerpoint/2010/main" val="35392962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Autofit/>
          </a:bodyPr>
          <a:lstStyle/>
          <a:p>
            <a:r>
              <a:rPr lang="en-AU" sz="2800" dirty="0"/>
              <a:t/>
            </a:r>
            <a:br>
              <a:rPr lang="en-AU" sz="2800" dirty="0"/>
            </a:br>
            <a:r>
              <a:rPr lang="en-AU" sz="2800" b="1" dirty="0"/>
              <a:t>e. </a:t>
            </a:r>
            <a:r>
              <a:rPr lang="en-AU" sz="2800" dirty="0"/>
              <a:t>Select </a:t>
            </a:r>
            <a:r>
              <a:rPr lang="en-AU" sz="2800" b="1" dirty="0"/>
              <a:t>one </a:t>
            </a:r>
            <a:r>
              <a:rPr lang="en-AU" sz="2800" dirty="0"/>
              <a:t>of the environmental issues listed above and discuss the way in which food manufacturing can have an impact on the environment.</a:t>
            </a:r>
            <a:br>
              <a:rPr lang="en-AU" sz="2800" dirty="0"/>
            </a:br>
            <a:endParaRPr lang="en-AU" sz="2800" dirty="0"/>
          </a:p>
        </p:txBody>
      </p:sp>
      <p:sp>
        <p:nvSpPr>
          <p:cNvPr id="3" name="Content Placeholder 2"/>
          <p:cNvSpPr>
            <a:spLocks noGrp="1"/>
          </p:cNvSpPr>
          <p:nvPr>
            <p:ph idx="1"/>
          </p:nvPr>
        </p:nvSpPr>
        <p:spPr>
          <a:xfrm>
            <a:off x="467544" y="1600200"/>
            <a:ext cx="8229600" cy="4997152"/>
          </a:xfrm>
        </p:spPr>
        <p:txBody>
          <a:bodyPr>
            <a:normAutofit fontScale="47500" lnSpcReduction="20000"/>
          </a:bodyPr>
          <a:lstStyle/>
          <a:p>
            <a:r>
              <a:rPr lang="en-AU" sz="3400" b="1" dirty="0"/>
              <a:t>Energy use </a:t>
            </a:r>
            <a:endParaRPr lang="en-AU" sz="3400" dirty="0"/>
          </a:p>
          <a:p>
            <a:r>
              <a:rPr lang="en-AU" sz="3400" dirty="0"/>
              <a:t>The use of energy can include the use of non-renewable resources – coal and gas. This has a substantial impact on the environment; for example: </a:t>
            </a:r>
          </a:p>
          <a:p>
            <a:r>
              <a:rPr lang="en-AU" sz="3400" dirty="0"/>
              <a:t> it can increase the production of greenhouse gases – methane and nitrous oxide during the production process, therefore an increase in the carbon footprint of the product </a:t>
            </a:r>
          </a:p>
          <a:p>
            <a:r>
              <a:rPr lang="en-AU" sz="3400" dirty="0"/>
              <a:t> energy is used in all stages of the manufacturing process – preparation, cooling, storage, heating water for sanitation purposes </a:t>
            </a:r>
          </a:p>
          <a:p>
            <a:r>
              <a:rPr lang="en-AU" sz="3400" dirty="0"/>
              <a:t> energy is used in the production of packaging </a:t>
            </a:r>
          </a:p>
          <a:p>
            <a:r>
              <a:rPr lang="en-AU" sz="3400" dirty="0"/>
              <a:t> transportation of ingredients to manufacture food; for example, the delivery of the completed food product to the point of distribution all involve the use of energy, such as oil or gas </a:t>
            </a:r>
          </a:p>
          <a:p>
            <a:r>
              <a:rPr lang="en-AU" sz="3400" dirty="0"/>
              <a:t> energy is also used in the retail sector for refrigeration and storage of food and the lighting of premises. </a:t>
            </a:r>
          </a:p>
          <a:p>
            <a:endParaRPr lang="en-AU" sz="3400" dirty="0"/>
          </a:p>
          <a:p>
            <a:r>
              <a:rPr lang="en-AU" sz="3400" b="1" dirty="0"/>
              <a:t>Water usage </a:t>
            </a:r>
            <a:endParaRPr lang="en-AU" sz="3400" dirty="0"/>
          </a:p>
          <a:p>
            <a:r>
              <a:rPr lang="en-AU" sz="3400" dirty="0"/>
              <a:t>Water is becoming an increasingly scarce resource. The scarcity of water means that food manufacturers need to consider more sustainable food production processes. </a:t>
            </a:r>
          </a:p>
          <a:p>
            <a:r>
              <a:rPr lang="en-AU" sz="3400" dirty="0"/>
              <a:t> Water may be used for washing or preparing raw ingredients before being used in the preparation of the food item. </a:t>
            </a:r>
          </a:p>
          <a:p>
            <a:r>
              <a:rPr lang="en-AU" sz="3400" dirty="0"/>
              <a:t> A significant amount of water is also used in cleaning and sterilising equipment or in cooling processes during production. </a:t>
            </a:r>
          </a:p>
          <a:p>
            <a:endParaRPr lang="en-AU" dirty="0"/>
          </a:p>
        </p:txBody>
      </p:sp>
    </p:spTree>
    <p:extLst>
      <p:ext uri="{BB962C8B-B14F-4D97-AF65-F5344CB8AC3E}">
        <p14:creationId xmlns:p14="http://schemas.microsoft.com/office/powerpoint/2010/main" val="1786041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544616"/>
          </a:xfrm>
        </p:spPr>
        <p:txBody>
          <a:bodyPr>
            <a:noAutofit/>
          </a:bodyPr>
          <a:lstStyle/>
          <a:p>
            <a:pPr marL="0" indent="0">
              <a:buNone/>
            </a:pPr>
            <a:r>
              <a:rPr lang="en-AU" sz="1600" b="1" dirty="0" smtClean="0"/>
              <a:t>Continued from previous slide…</a:t>
            </a:r>
          </a:p>
          <a:p>
            <a:pPr marL="0" indent="0">
              <a:buNone/>
            </a:pPr>
            <a:r>
              <a:rPr lang="en-AU" sz="1600" b="1" dirty="0" smtClean="0"/>
              <a:t>Production </a:t>
            </a:r>
            <a:r>
              <a:rPr lang="en-AU" sz="1600" b="1" dirty="0"/>
              <a:t>of waste </a:t>
            </a:r>
            <a:endParaRPr lang="en-AU" sz="1600" dirty="0"/>
          </a:p>
          <a:p>
            <a:pPr marL="0" indent="0">
              <a:buNone/>
            </a:pPr>
            <a:r>
              <a:rPr lang="en-AU" sz="1600" dirty="0"/>
              <a:t>The production of waste in food manufacturing has become an environmental issue; for example: </a:t>
            </a:r>
          </a:p>
          <a:p>
            <a:r>
              <a:rPr lang="en-AU" sz="1600" dirty="0" smtClean="0"/>
              <a:t>some </a:t>
            </a:r>
            <a:r>
              <a:rPr lang="en-AU" sz="1600" dirty="0"/>
              <a:t>waste is inevitably created as a result of food manufacture; for example, fruit, vegetable and meat trimmings. </a:t>
            </a:r>
          </a:p>
          <a:p>
            <a:r>
              <a:rPr lang="en-AU" sz="1600" dirty="0" smtClean="0"/>
              <a:t>much </a:t>
            </a:r>
            <a:r>
              <a:rPr lang="en-AU" sz="1600" dirty="0"/>
              <a:t>of the waste ends up in landfill that may be on the outskirts of cities and towns </a:t>
            </a:r>
          </a:p>
          <a:p>
            <a:r>
              <a:rPr lang="en-AU" sz="1600" dirty="0" smtClean="0"/>
              <a:t>food </a:t>
            </a:r>
            <a:r>
              <a:rPr lang="en-AU" sz="1600" dirty="0"/>
              <a:t>waste/organic material creates methane as it breaks down </a:t>
            </a:r>
          </a:p>
          <a:p>
            <a:r>
              <a:rPr lang="en-AU" sz="1600" dirty="0" smtClean="0"/>
              <a:t>methane </a:t>
            </a:r>
            <a:r>
              <a:rPr lang="en-AU" sz="1600" dirty="0"/>
              <a:t>(a greenhouse gas) is released into the atmosphere and gives off a strong and unpleasant odour. It can also leach into groundwater supplies </a:t>
            </a:r>
          </a:p>
          <a:p>
            <a:r>
              <a:rPr lang="en-AU" sz="1600" dirty="0" smtClean="0"/>
              <a:t>the </a:t>
            </a:r>
            <a:r>
              <a:rPr lang="en-AU" sz="1600" dirty="0"/>
              <a:t>use of fuel for transport vehicles also creates greenhouse gases when the food waste is moved from the manufacturing plant to the landfill site, contributing to environmental pollution. </a:t>
            </a:r>
          </a:p>
          <a:p>
            <a:endParaRPr lang="en-AU" sz="1600" dirty="0"/>
          </a:p>
          <a:p>
            <a:pPr marL="0" indent="0">
              <a:buNone/>
            </a:pPr>
            <a:r>
              <a:rPr lang="en-AU" sz="1600" dirty="0"/>
              <a:t>Students were required to discuss one of the issues above in detail, not a combination of the issues. </a:t>
            </a:r>
          </a:p>
          <a:p>
            <a:pPr marL="0" indent="0">
              <a:buNone/>
            </a:pPr>
            <a:r>
              <a:rPr lang="en-AU" sz="1600" dirty="0"/>
              <a:t>This question was generally not answered successfully. </a:t>
            </a:r>
          </a:p>
          <a:p>
            <a:pPr marL="0" indent="0">
              <a:buNone/>
            </a:pPr>
            <a:r>
              <a:rPr lang="en-AU" sz="1600" dirty="0"/>
              <a:t>The following is an example of a high-scoring response. </a:t>
            </a:r>
          </a:p>
          <a:p>
            <a:r>
              <a:rPr lang="en-AU" sz="1600" i="1" dirty="0"/>
              <a:t>The production of waste from food manufacturing can have detrimental effects on the environment by contributing to the unsustainable practice of landfill. The waste products can also produce biogases such as methane which is harmful to the atmosphere. Many un-renewable sources such as petrol are used to manage these waste products e.g. trucks and machinery that are operating on tip sites and trucks used to deliver the waste to the tip site.</a:t>
            </a:r>
            <a:endParaRPr lang="en-AU" sz="1600" dirty="0"/>
          </a:p>
        </p:txBody>
      </p:sp>
    </p:spTree>
    <p:extLst>
      <p:ext uri="{BB962C8B-B14F-4D97-AF65-F5344CB8AC3E}">
        <p14:creationId xmlns:p14="http://schemas.microsoft.com/office/powerpoint/2010/main" val="420227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04864"/>
            <a:ext cx="9144000" cy="1143000"/>
          </a:xfrm>
        </p:spPr>
        <p:txBody>
          <a:bodyPr>
            <a:noAutofit/>
          </a:bodyPr>
          <a:lstStyle/>
          <a:p>
            <a:r>
              <a:rPr lang="en-AU" sz="2800" b="1" dirty="0"/>
              <a:t>Question </a:t>
            </a:r>
            <a:r>
              <a:rPr lang="en-AU" sz="2800" b="1" dirty="0" smtClean="0"/>
              <a:t>6</a:t>
            </a:r>
            <a:r>
              <a:rPr lang="en-AU" sz="2800" dirty="0"/>
              <a:t/>
            </a:r>
            <a:br>
              <a:rPr lang="en-AU" sz="2800" dirty="0"/>
            </a:br>
            <a:r>
              <a:rPr lang="en-AU" sz="2800" dirty="0" smtClean="0"/>
              <a:t>A </a:t>
            </a:r>
            <a:r>
              <a:rPr lang="en-AU" sz="2800" dirty="0"/>
              <a:t>company that produces salmon products has recently launched a pre-cooked salmon fillet. The product is cooked gently, then smoked, and can be served straight from the pack or warmed through.</a:t>
            </a:r>
            <a:br>
              <a:rPr lang="en-AU" sz="2800" dirty="0"/>
            </a:br>
            <a:r>
              <a:rPr lang="en-AU" sz="2800" dirty="0"/>
              <a:t>All fish, including salmon, contains the natural food component, protein.</a:t>
            </a:r>
            <a:br>
              <a:rPr lang="en-AU" sz="2800" dirty="0"/>
            </a:br>
            <a:endParaRPr lang="en-AU" sz="2800" dirty="0"/>
          </a:p>
        </p:txBody>
      </p:sp>
    </p:spTree>
    <p:extLst>
      <p:ext uri="{BB962C8B-B14F-4D97-AF65-F5344CB8AC3E}">
        <p14:creationId xmlns:p14="http://schemas.microsoft.com/office/powerpoint/2010/main" val="3262228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712968" cy="1143000"/>
          </a:xfrm>
        </p:spPr>
        <p:txBody>
          <a:bodyPr>
            <a:noAutofit/>
          </a:bodyPr>
          <a:lstStyle/>
          <a:p>
            <a:r>
              <a:rPr lang="en-AU" sz="2800" dirty="0" smtClean="0"/>
              <a:t>b. A major concern for the owners of this café is to prevent food poisoning. One of the most common causes</a:t>
            </a:r>
            <a:br>
              <a:rPr lang="en-AU" sz="2800" dirty="0" smtClean="0"/>
            </a:br>
            <a:r>
              <a:rPr lang="en-AU" sz="2800" dirty="0" smtClean="0"/>
              <a:t>of food poisoning is cross-contamination.</a:t>
            </a:r>
            <a:br>
              <a:rPr lang="en-AU" sz="2800" dirty="0" smtClean="0"/>
            </a:br>
            <a:r>
              <a:rPr lang="en-AU" sz="2800" dirty="0" smtClean="0"/>
              <a:t>i. Define the term ‘cross-contamination’.</a:t>
            </a:r>
            <a:endParaRPr lang="en-AU" sz="2800" dirty="0"/>
          </a:p>
        </p:txBody>
      </p:sp>
      <p:sp>
        <p:nvSpPr>
          <p:cNvPr id="3" name="Content Placeholder 2"/>
          <p:cNvSpPr>
            <a:spLocks noGrp="1"/>
          </p:cNvSpPr>
          <p:nvPr>
            <p:ph idx="1"/>
          </p:nvPr>
        </p:nvSpPr>
        <p:spPr>
          <a:xfrm>
            <a:off x="457200" y="2132856"/>
            <a:ext cx="8229600" cy="3993307"/>
          </a:xfrm>
        </p:spPr>
        <p:txBody>
          <a:bodyPr>
            <a:noAutofit/>
          </a:bodyPr>
          <a:lstStyle/>
          <a:p>
            <a:pPr marL="0" indent="0">
              <a:buNone/>
            </a:pPr>
            <a:r>
              <a:rPr lang="en-AU" sz="2400" dirty="0"/>
              <a:t>Cross-contamination (one of): </a:t>
            </a:r>
          </a:p>
          <a:p>
            <a:r>
              <a:rPr lang="en-AU" sz="2400" dirty="0" smtClean="0"/>
              <a:t>of </a:t>
            </a:r>
            <a:r>
              <a:rPr lang="en-AU" sz="2400" dirty="0"/>
              <a:t>food involves the transfer of harmful bacteria from uncooked or raw food to food that has already been cooked or prepared </a:t>
            </a:r>
          </a:p>
          <a:p>
            <a:r>
              <a:rPr lang="en-AU" sz="2400" dirty="0" smtClean="0"/>
              <a:t>is </a:t>
            </a:r>
            <a:r>
              <a:rPr lang="en-AU" sz="2400" dirty="0"/>
              <a:t>the transfer of harmful bacteria to food by contact with another food or a chopping board/equipment or hands that have not been cleaned thoroughly</a:t>
            </a:r>
            <a:r>
              <a:rPr lang="en-AU" sz="2400" i="1" dirty="0"/>
              <a:t>. </a:t>
            </a:r>
            <a:endParaRPr lang="en-AU" sz="2400" dirty="0"/>
          </a:p>
          <a:p>
            <a:endParaRPr lang="en-AU" sz="2400" dirty="0"/>
          </a:p>
          <a:p>
            <a:pPr marL="0" indent="0">
              <a:buNone/>
            </a:pPr>
            <a:r>
              <a:rPr lang="en-AU" sz="2400" b="1" dirty="0"/>
              <a:t>Students needed to indicate clearly that harmful bacteria are transferred from a source to another food. </a:t>
            </a:r>
            <a:endParaRPr lang="en-AU" sz="2400" b="1" dirty="0" smtClean="0"/>
          </a:p>
        </p:txBody>
      </p:sp>
    </p:spTree>
    <p:extLst>
      <p:ext uri="{BB962C8B-B14F-4D97-AF65-F5344CB8AC3E}">
        <p14:creationId xmlns:p14="http://schemas.microsoft.com/office/powerpoint/2010/main" val="351885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800" dirty="0">
                <a:solidFill>
                  <a:prstClr val="black"/>
                </a:solidFill>
              </a:rPr>
              <a:t>a. Name and describe the effect of cooking on the protein in the salmon.</a:t>
            </a:r>
            <a:endParaRPr lang="en-AU" dirty="0"/>
          </a:p>
        </p:txBody>
      </p:sp>
      <p:sp>
        <p:nvSpPr>
          <p:cNvPr id="3" name="Content Placeholder 2"/>
          <p:cNvSpPr>
            <a:spLocks noGrp="1"/>
          </p:cNvSpPr>
          <p:nvPr>
            <p:ph idx="1"/>
          </p:nvPr>
        </p:nvSpPr>
        <p:spPr/>
        <p:txBody>
          <a:bodyPr>
            <a:normAutofit lnSpcReduction="10000"/>
          </a:bodyPr>
          <a:lstStyle/>
          <a:p>
            <a:pPr lvl="0"/>
            <a:r>
              <a:rPr lang="en-AU" sz="2400" dirty="0">
                <a:solidFill>
                  <a:srgbClr val="000000"/>
                </a:solidFill>
              </a:rPr>
              <a:t>The protein undergoes denaturation and coagulation. This creates a permanent structural change in the protein in the salmon; for example, from a liquid or soft flesh to a firm, flaky flesh and is the result of dry or moist heat. The colour changes and the salmon may shrink in size. </a:t>
            </a:r>
          </a:p>
          <a:p>
            <a:pPr marL="0" lvl="0" indent="0">
              <a:buNone/>
            </a:pPr>
            <a:r>
              <a:rPr lang="en-AU" sz="2400" i="1" dirty="0">
                <a:solidFill>
                  <a:prstClr val="black"/>
                </a:solidFill>
              </a:rPr>
              <a:t>Overall, this question was not answered successfully. </a:t>
            </a:r>
          </a:p>
          <a:p>
            <a:pPr marL="0" indent="0">
              <a:buNone/>
            </a:pPr>
            <a:r>
              <a:rPr lang="en-AU" sz="2400" dirty="0" smtClean="0"/>
              <a:t>Below is a suitable answer</a:t>
            </a:r>
            <a:r>
              <a:rPr lang="en-AU" dirty="0" smtClean="0"/>
              <a:t>:</a:t>
            </a:r>
          </a:p>
          <a:p>
            <a:pPr marL="0" indent="0">
              <a:buNone/>
            </a:pPr>
            <a:r>
              <a:rPr lang="en-AU" sz="2600" i="1" dirty="0"/>
              <a:t>When cooking the salmon the protein denatures and causes the salmon to become firmer and flakier. The fibres within the fish break down. The fish also changes colour from a translucent pink to an opaque pink and shrinks in size. </a:t>
            </a:r>
            <a:endParaRPr lang="en-AU" sz="2600" dirty="0"/>
          </a:p>
        </p:txBody>
      </p:sp>
    </p:spTree>
    <p:extLst>
      <p:ext uri="{BB962C8B-B14F-4D97-AF65-F5344CB8AC3E}">
        <p14:creationId xmlns:p14="http://schemas.microsoft.com/office/powerpoint/2010/main" val="348938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r>
              <a:rPr lang="en-AU" sz="3100" b="1" dirty="0"/>
              <a:t>b. </a:t>
            </a:r>
            <a:r>
              <a:rPr lang="en-AU" sz="3100" dirty="0"/>
              <a:t>Name and describe one sensory analysis test that could have been used to obtain the results in the table above.</a:t>
            </a:r>
            <a:r>
              <a:rPr lang="en-AU" dirty="0"/>
              <a:t/>
            </a:r>
            <a:br>
              <a:rPr lang="en-AU" dirty="0"/>
            </a:br>
            <a:endParaRPr lang="en-AU" dirty="0"/>
          </a:p>
        </p:txBody>
      </p:sp>
      <p:sp>
        <p:nvSpPr>
          <p:cNvPr id="3" name="Content Placeholder 2"/>
          <p:cNvSpPr>
            <a:spLocks noGrp="1"/>
          </p:cNvSpPr>
          <p:nvPr>
            <p:ph idx="1"/>
          </p:nvPr>
        </p:nvSpPr>
        <p:spPr/>
        <p:txBody>
          <a:bodyPr>
            <a:normAutofit/>
          </a:bodyPr>
          <a:lstStyle/>
          <a:p>
            <a:r>
              <a:rPr lang="en-AU" sz="2400" dirty="0">
                <a:solidFill>
                  <a:srgbClr val="000000"/>
                </a:solidFill>
                <a:latin typeface="+mj-lt"/>
              </a:rPr>
              <a:t>Taste test or preference test – this can be done using expert tasting panels or a group of consumers who have recorded their ranking of a product. After the salmon has been tasted it can be rated using a five-point scale – with 5 being the highest score where the salmon was liked a lot or 1 where the salmon was </a:t>
            </a:r>
            <a:r>
              <a:rPr lang="en-AU" sz="2400" dirty="0" smtClean="0">
                <a:solidFill>
                  <a:srgbClr val="000000"/>
                </a:solidFill>
                <a:latin typeface="+mj-lt"/>
              </a:rPr>
              <a:t>disliked </a:t>
            </a:r>
            <a:r>
              <a:rPr lang="en-AU" sz="2400" dirty="0">
                <a:solidFill>
                  <a:srgbClr val="000000"/>
                </a:solidFill>
                <a:latin typeface="+mj-lt"/>
              </a:rPr>
              <a:t>– and the results recorded on a table. </a:t>
            </a:r>
            <a:endParaRPr lang="en-AU" sz="2400" dirty="0" smtClean="0">
              <a:solidFill>
                <a:srgbClr val="000000"/>
              </a:solidFill>
              <a:latin typeface="+mj-lt"/>
            </a:endParaRPr>
          </a:p>
          <a:p>
            <a:endParaRPr lang="en-AU" sz="2400" dirty="0">
              <a:solidFill>
                <a:srgbClr val="000000"/>
              </a:solidFill>
              <a:latin typeface="+mj-lt"/>
            </a:endParaRPr>
          </a:p>
          <a:p>
            <a:pPr marL="0" indent="0">
              <a:buNone/>
            </a:pPr>
            <a:r>
              <a:rPr lang="en-AU" sz="2400" i="1" dirty="0">
                <a:solidFill>
                  <a:srgbClr val="000000"/>
                </a:solidFill>
                <a:latin typeface="Times New Roman"/>
              </a:rPr>
              <a:t>One mark was awarded for the name of the test and two marks were awarded for a detailed description of the test. </a:t>
            </a:r>
            <a:endParaRPr lang="en-AU" sz="2400" i="1" dirty="0">
              <a:latin typeface="+mj-lt"/>
            </a:endParaRPr>
          </a:p>
        </p:txBody>
      </p:sp>
    </p:spTree>
    <p:extLst>
      <p:ext uri="{BB962C8B-B14F-4D97-AF65-F5344CB8AC3E}">
        <p14:creationId xmlns:p14="http://schemas.microsoft.com/office/powerpoint/2010/main" val="1083479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1143000"/>
          </a:xfrm>
        </p:spPr>
        <p:txBody>
          <a:bodyPr>
            <a:normAutofit fontScale="90000"/>
          </a:bodyPr>
          <a:lstStyle/>
          <a:p>
            <a:r>
              <a:rPr lang="en-AU" sz="3100" b="1" dirty="0"/>
              <a:t>c. </a:t>
            </a:r>
            <a:r>
              <a:rPr lang="en-AU" sz="3100" dirty="0"/>
              <a:t>Name the process that occurs when the stock is absorbed by the rice during cooking.</a:t>
            </a:r>
            <a:r>
              <a:rPr lang="en-AU" dirty="0"/>
              <a:t/>
            </a:r>
            <a:br>
              <a:rPr lang="en-AU" dirty="0"/>
            </a:br>
            <a:endParaRPr lang="en-AU" dirty="0"/>
          </a:p>
        </p:txBody>
      </p:sp>
      <p:sp>
        <p:nvSpPr>
          <p:cNvPr id="3" name="Content Placeholder 2"/>
          <p:cNvSpPr>
            <a:spLocks noGrp="1"/>
          </p:cNvSpPr>
          <p:nvPr>
            <p:ph idx="1"/>
          </p:nvPr>
        </p:nvSpPr>
        <p:spPr>
          <a:xfrm>
            <a:off x="467544" y="2420888"/>
            <a:ext cx="8229600" cy="3096344"/>
          </a:xfrm>
        </p:spPr>
        <p:txBody>
          <a:bodyPr/>
          <a:lstStyle/>
          <a:p>
            <a:r>
              <a:rPr lang="en-AU" sz="2800" dirty="0">
                <a:solidFill>
                  <a:srgbClr val="000000"/>
                </a:solidFill>
                <a:latin typeface="Times New Roman"/>
              </a:rPr>
              <a:t>The process that occurs when stock is absorbed by rice during cooking is gelatinisation. </a:t>
            </a:r>
            <a:endParaRPr lang="en-AU" sz="2800" dirty="0" smtClean="0">
              <a:solidFill>
                <a:srgbClr val="000000"/>
              </a:solidFill>
              <a:latin typeface="Times New Roman"/>
            </a:endParaRPr>
          </a:p>
          <a:p>
            <a:endParaRPr lang="en-AU" sz="2800" dirty="0">
              <a:solidFill>
                <a:srgbClr val="000000"/>
              </a:solidFill>
              <a:latin typeface="Times New Roman"/>
            </a:endParaRPr>
          </a:p>
          <a:p>
            <a:pPr marL="0" indent="0">
              <a:buNone/>
            </a:pPr>
            <a:r>
              <a:rPr lang="en-AU" sz="2800" i="1" dirty="0">
                <a:solidFill>
                  <a:srgbClr val="000000"/>
                </a:solidFill>
                <a:latin typeface="Times New Roman"/>
              </a:rPr>
              <a:t>This question was answered poorly. </a:t>
            </a:r>
            <a:endParaRPr lang="en-AU" sz="2800" i="1" dirty="0"/>
          </a:p>
        </p:txBody>
      </p:sp>
    </p:spTree>
    <p:extLst>
      <p:ext uri="{BB962C8B-B14F-4D97-AF65-F5344CB8AC3E}">
        <p14:creationId xmlns:p14="http://schemas.microsoft.com/office/powerpoint/2010/main" val="21953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80728"/>
            <a:ext cx="8712968" cy="1143000"/>
          </a:xfrm>
        </p:spPr>
        <p:txBody>
          <a:bodyPr>
            <a:noAutofit/>
          </a:bodyPr>
          <a:lstStyle/>
          <a:p>
            <a:r>
              <a:rPr lang="en-AU" sz="2400" dirty="0"/>
              <a:t>The preparation of the risotto uses both wet and dry methods of cooking.</a:t>
            </a:r>
            <a:br>
              <a:rPr lang="en-AU" sz="2400" dirty="0"/>
            </a:br>
            <a:r>
              <a:rPr lang="en-AU" sz="2400" b="1" dirty="0"/>
              <a:t>d. i. </a:t>
            </a:r>
            <a:r>
              <a:rPr lang="en-AU" sz="2400" dirty="0"/>
              <a:t>Identify and describe one wet method of cooking used in the preparation of the risotto.</a:t>
            </a:r>
            <a:br>
              <a:rPr lang="en-AU" sz="2400" dirty="0"/>
            </a:br>
            <a:r>
              <a:rPr lang="en-AU" sz="2400" b="1" dirty="0"/>
              <a:t>ii. </a:t>
            </a:r>
            <a:r>
              <a:rPr lang="en-AU" sz="2400" dirty="0"/>
              <a:t>Identify and describe one dry method of cooking used in the preparation of the risotto.</a:t>
            </a:r>
            <a:r>
              <a:rPr lang="en-AU" sz="2800" dirty="0"/>
              <a:t/>
            </a:r>
            <a:br>
              <a:rPr lang="en-AU" sz="2800" dirty="0"/>
            </a:br>
            <a:endParaRPr lang="en-AU" sz="2800" dirty="0"/>
          </a:p>
        </p:txBody>
      </p:sp>
      <p:sp>
        <p:nvSpPr>
          <p:cNvPr id="3" name="Content Placeholder 2"/>
          <p:cNvSpPr>
            <a:spLocks noGrp="1"/>
          </p:cNvSpPr>
          <p:nvPr>
            <p:ph idx="1"/>
          </p:nvPr>
        </p:nvSpPr>
        <p:spPr>
          <a:xfrm>
            <a:off x="611560" y="2564904"/>
            <a:ext cx="8229600" cy="4525963"/>
          </a:xfrm>
        </p:spPr>
        <p:txBody>
          <a:bodyPr>
            <a:normAutofit/>
          </a:bodyPr>
          <a:lstStyle/>
          <a:p>
            <a:r>
              <a:rPr lang="en-AU" sz="2200" dirty="0"/>
              <a:t>A correct response could include the identification and description of the following Wet and Dry methods of cooking used in the risotto: </a:t>
            </a:r>
            <a:r>
              <a:rPr lang="en-AU" dirty="0"/>
              <a:t>	</a:t>
            </a:r>
          </a:p>
        </p:txBody>
      </p:sp>
      <p:graphicFrame>
        <p:nvGraphicFramePr>
          <p:cNvPr id="4" name="Table 3"/>
          <p:cNvGraphicFramePr>
            <a:graphicFrameLocks noGrp="1"/>
          </p:cNvGraphicFramePr>
          <p:nvPr>
            <p:extLst>
              <p:ext uri="{D42A27DB-BD31-4B8C-83A1-F6EECF244321}">
                <p14:modId xmlns:p14="http://schemas.microsoft.com/office/powerpoint/2010/main" val="2785211780"/>
              </p:ext>
            </p:extLst>
          </p:nvPr>
        </p:nvGraphicFramePr>
        <p:xfrm>
          <a:off x="611560" y="4095968"/>
          <a:ext cx="7992888" cy="1925320"/>
        </p:xfrm>
        <a:graphic>
          <a:graphicData uri="http://schemas.openxmlformats.org/drawingml/2006/table">
            <a:tbl>
              <a:tblPr firstRow="1" bandRow="1">
                <a:tableStyleId>{5C22544A-7EE6-4342-B048-85BDC9FD1C3A}</a:tableStyleId>
              </a:tblPr>
              <a:tblGrid>
                <a:gridCol w="2664296"/>
                <a:gridCol w="2664296"/>
                <a:gridCol w="2664296"/>
              </a:tblGrid>
              <a:tr h="370840">
                <a:tc>
                  <a:txBody>
                    <a:bodyPr/>
                    <a:lstStyle/>
                    <a:p>
                      <a:endParaRPr lang="en-AU" dirty="0"/>
                    </a:p>
                  </a:txBody>
                  <a:tcPr/>
                </a:tc>
                <a:tc>
                  <a:txBody>
                    <a:bodyPr/>
                    <a:lstStyle/>
                    <a:p>
                      <a:r>
                        <a:rPr lang="en-AU" dirty="0" smtClean="0"/>
                        <a:t>Identification of Method</a:t>
                      </a:r>
                      <a:endParaRPr lang="en-AU" dirty="0"/>
                    </a:p>
                  </a:txBody>
                  <a:tcPr/>
                </a:tc>
                <a:tc>
                  <a:txBody>
                    <a:bodyPr/>
                    <a:lstStyle/>
                    <a:p>
                      <a:r>
                        <a:rPr lang="en-AU" dirty="0" smtClean="0"/>
                        <a:t>Description of method</a:t>
                      </a:r>
                      <a:endParaRPr lang="en-AU" dirty="0"/>
                    </a:p>
                  </a:txBody>
                  <a:tcPr/>
                </a:tc>
              </a:tr>
              <a:tr h="370840">
                <a:tc>
                  <a:txBody>
                    <a:bodyPr/>
                    <a:lstStyle/>
                    <a:p>
                      <a:r>
                        <a:rPr kumimoji="0" lang="en-AU" sz="1800" b="1" i="0" u="none" strike="noStrike" kern="1200" cap="none" spc="0" normalizeH="0" baseline="0" noProof="0" dirty="0" smtClean="0">
                          <a:ln>
                            <a:noFill/>
                          </a:ln>
                          <a:solidFill>
                            <a:prstClr val="black"/>
                          </a:solidFill>
                          <a:effectLst/>
                          <a:uLnTx/>
                          <a:uFillTx/>
                          <a:latin typeface="+mn-lt"/>
                          <a:ea typeface="+mn-ea"/>
                          <a:cs typeface="+mn-cs"/>
                        </a:rPr>
                        <a:t>Wet method of cooking </a:t>
                      </a:r>
                      <a:endParaRPr lang="en-AU" sz="1800" dirty="0"/>
                    </a:p>
                  </a:txBody>
                  <a:tcPr/>
                </a:tc>
                <a:tc>
                  <a:txBody>
                    <a:bodyPr/>
                    <a:lstStyle/>
                    <a:p>
                      <a:r>
                        <a:rPr lang="en-AU" sz="1800" dirty="0" smtClean="0"/>
                        <a:t>Simmering</a:t>
                      </a:r>
                      <a:endParaRPr lang="en-AU" sz="1800" dirty="0"/>
                    </a:p>
                  </a:txBody>
                  <a:tcPr/>
                </a:tc>
                <a:tc>
                  <a:txBody>
                    <a:bodyPr/>
                    <a:lstStyle/>
                    <a:p>
                      <a:r>
                        <a:rPr kumimoji="0" lang="en-AU" sz="1800" b="0" i="0" u="none" strike="noStrike" kern="1200" cap="none" spc="0" normalizeH="0" baseline="0" noProof="0" dirty="0" smtClean="0">
                          <a:ln>
                            <a:noFill/>
                          </a:ln>
                          <a:solidFill>
                            <a:prstClr val="black"/>
                          </a:solidFill>
                          <a:effectLst/>
                          <a:uLnTx/>
                          <a:uFillTx/>
                          <a:latin typeface="+mn-lt"/>
                          <a:ea typeface="+mn-ea"/>
                          <a:cs typeface="+mn-cs"/>
                        </a:rPr>
                        <a:t>Allowing the rice to cook just below boiling point </a:t>
                      </a:r>
                      <a:endParaRPr lang="en-AU" sz="1800" dirty="0"/>
                    </a:p>
                  </a:txBody>
                  <a:tcPr/>
                </a:tc>
              </a:tr>
              <a:tr h="370840">
                <a:tc>
                  <a:txBody>
                    <a:bodyPr/>
                    <a:lstStyle/>
                    <a:p>
                      <a:r>
                        <a:rPr kumimoji="0" lang="en-AU" sz="1800" b="1" i="0" u="none" strike="noStrike" kern="1200" cap="none" spc="0" normalizeH="0" baseline="0" noProof="0" dirty="0" smtClean="0">
                          <a:ln>
                            <a:noFill/>
                          </a:ln>
                          <a:solidFill>
                            <a:prstClr val="black"/>
                          </a:solidFill>
                          <a:effectLst/>
                          <a:uLnTx/>
                          <a:uFillTx/>
                          <a:latin typeface="+mn-lt"/>
                          <a:ea typeface="+mn-ea"/>
                          <a:cs typeface="+mn-cs"/>
                        </a:rPr>
                        <a:t>Dry method of cooking </a:t>
                      </a:r>
                      <a:endParaRPr lang="en-AU" sz="1800" dirty="0"/>
                    </a:p>
                  </a:txBody>
                  <a:tcPr/>
                </a:tc>
                <a:tc>
                  <a:txBody>
                    <a:bodyPr/>
                    <a:lstStyle/>
                    <a:p>
                      <a:r>
                        <a:rPr lang="en-AU" sz="1800" dirty="0" err="1" smtClean="0"/>
                        <a:t>Saute</a:t>
                      </a:r>
                      <a:endParaRPr lang="en-AU" sz="1800" dirty="0"/>
                    </a:p>
                  </a:txBody>
                  <a:tcPr/>
                </a:tc>
                <a:tc>
                  <a:txBody>
                    <a:bodyPr/>
                    <a:lstStyle/>
                    <a:p>
                      <a:r>
                        <a:rPr kumimoji="0" lang="en-AU" sz="1800" b="0" i="0" u="none" strike="noStrike" kern="1200" cap="none" spc="0" normalizeH="0" baseline="0" noProof="0" dirty="0" smtClean="0">
                          <a:ln>
                            <a:noFill/>
                          </a:ln>
                          <a:solidFill>
                            <a:prstClr val="black"/>
                          </a:solidFill>
                          <a:effectLst/>
                          <a:uLnTx/>
                          <a:uFillTx/>
                          <a:latin typeface="+mn-lt"/>
                          <a:ea typeface="+mn-ea"/>
                          <a:cs typeface="+mn-cs"/>
                        </a:rPr>
                        <a:t>Cooking the onions gently in a small amount of oil, without gaining colour </a:t>
                      </a:r>
                      <a:endParaRPr lang="en-AU" sz="1800" dirty="0"/>
                    </a:p>
                  </a:txBody>
                  <a:tcPr/>
                </a:tc>
              </a:tr>
            </a:tbl>
          </a:graphicData>
        </a:graphic>
      </p:graphicFrame>
    </p:spTree>
    <p:extLst>
      <p:ext uri="{BB962C8B-B14F-4D97-AF65-F5344CB8AC3E}">
        <p14:creationId xmlns:p14="http://schemas.microsoft.com/office/powerpoint/2010/main" val="292920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33872"/>
            <a:ext cx="8784976" cy="1143000"/>
          </a:xfrm>
        </p:spPr>
        <p:txBody>
          <a:bodyPr>
            <a:noAutofit/>
          </a:bodyPr>
          <a:lstStyle/>
          <a:p>
            <a:pPr>
              <a:lnSpc>
                <a:spcPct val="115000"/>
              </a:lnSpc>
              <a:spcAft>
                <a:spcPts val="0"/>
              </a:spcAft>
            </a:pPr>
            <a:r>
              <a:rPr lang="en-AU" sz="2800" b="1" dirty="0">
                <a:latin typeface="TimesNewRomanPS-BoldMT"/>
                <a:ea typeface="Times New Roman"/>
                <a:cs typeface="TimesNewRomanPS-BoldMT"/>
              </a:rPr>
              <a:t>e. </a:t>
            </a:r>
            <a:r>
              <a:rPr lang="en-AU" sz="2800" dirty="0">
                <a:latin typeface="TimesNewRomanPSMT"/>
                <a:ea typeface="Times New Roman"/>
                <a:cs typeface="TimesNewRomanPSMT"/>
              </a:rPr>
              <a:t>The production of the risotto involves using complex processes.</a:t>
            </a:r>
            <a:r>
              <a:rPr lang="en-AU" sz="2800" dirty="0">
                <a:latin typeface="Times New Roman"/>
                <a:ea typeface="Times New Roman"/>
              </a:rPr>
              <a:t/>
            </a:r>
            <a:br>
              <a:rPr lang="en-AU" sz="2800" dirty="0">
                <a:latin typeface="Times New Roman"/>
                <a:ea typeface="Times New Roman"/>
              </a:rPr>
            </a:br>
            <a:r>
              <a:rPr lang="en-AU" sz="2800" b="1" dirty="0">
                <a:latin typeface="TimesNewRomanPS-BoldMT"/>
                <a:ea typeface="Times New Roman"/>
                <a:cs typeface="TimesNewRomanPS-BoldMT"/>
              </a:rPr>
              <a:t>i. </a:t>
            </a:r>
            <a:r>
              <a:rPr lang="en-AU" sz="2800" dirty="0">
                <a:latin typeface="TimesNewRomanPSMT"/>
                <a:ea typeface="Times New Roman"/>
                <a:cs typeface="TimesNewRomanPSMT"/>
              </a:rPr>
              <a:t>Explain what is meant by the term ‘complex process’.</a:t>
            </a:r>
            <a:r>
              <a:rPr lang="en-AU" sz="2800" dirty="0">
                <a:latin typeface="Times New Roman"/>
                <a:ea typeface="Times New Roman"/>
              </a:rPr>
              <a:t/>
            </a:r>
            <a:br>
              <a:rPr lang="en-AU" sz="2800" dirty="0">
                <a:latin typeface="Times New Roman"/>
                <a:ea typeface="Times New Roman"/>
              </a:rPr>
            </a:br>
            <a:endParaRPr lang="en-AU" sz="2800" dirty="0"/>
          </a:p>
        </p:txBody>
      </p:sp>
      <p:sp>
        <p:nvSpPr>
          <p:cNvPr id="3" name="Content Placeholder 2"/>
          <p:cNvSpPr>
            <a:spLocks noGrp="1"/>
          </p:cNvSpPr>
          <p:nvPr>
            <p:ph idx="1"/>
          </p:nvPr>
        </p:nvSpPr>
        <p:spPr>
          <a:xfrm>
            <a:off x="467544" y="2752328"/>
            <a:ext cx="8229600" cy="3917032"/>
          </a:xfrm>
        </p:spPr>
        <p:txBody>
          <a:bodyPr>
            <a:normAutofit/>
          </a:bodyPr>
          <a:lstStyle/>
          <a:p>
            <a:pPr marL="0" indent="0">
              <a:buNone/>
            </a:pPr>
            <a:r>
              <a:rPr lang="en-AU" sz="2400" dirty="0">
                <a:solidFill>
                  <a:srgbClr val="000000"/>
                </a:solidFill>
              </a:rPr>
              <a:t>A complex process requires judgment(s)/decisions to be made during the making of a food item that will directly affect the final outcome of the food item.</a:t>
            </a:r>
            <a:endParaRPr lang="en-AU" sz="2400" dirty="0"/>
          </a:p>
        </p:txBody>
      </p:sp>
    </p:spTree>
    <p:extLst>
      <p:ext uri="{BB962C8B-B14F-4D97-AF65-F5344CB8AC3E}">
        <p14:creationId xmlns:p14="http://schemas.microsoft.com/office/powerpoint/2010/main" val="374689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840" y="980728"/>
            <a:ext cx="8517632" cy="1143000"/>
          </a:xfrm>
        </p:spPr>
        <p:txBody>
          <a:bodyPr>
            <a:normAutofit fontScale="90000"/>
          </a:bodyPr>
          <a:lstStyle/>
          <a:p>
            <a:pPr>
              <a:lnSpc>
                <a:spcPct val="115000"/>
              </a:lnSpc>
              <a:spcAft>
                <a:spcPts val="0"/>
              </a:spcAft>
            </a:pPr>
            <a:r>
              <a:rPr lang="en-AU" sz="3100" b="1" dirty="0">
                <a:latin typeface="TimesNewRomanPS-BoldMT"/>
                <a:ea typeface="Times New Roman"/>
                <a:cs typeface="TimesNewRomanPS-BoldMT"/>
              </a:rPr>
              <a:t>ii. </a:t>
            </a:r>
            <a:r>
              <a:rPr lang="en-AU" sz="3100" dirty="0">
                <a:latin typeface="TimesNewRomanPSMT"/>
                <a:ea typeface="Times New Roman"/>
                <a:cs typeface="TimesNewRomanPSMT"/>
              </a:rPr>
              <a:t>Select one of the steps in the making of the risotto that is an example of a complex process and explain the importance of this step</a:t>
            </a:r>
            <a:r>
              <a:rPr lang="en-AU" dirty="0">
                <a:latin typeface="TimesNewRomanPSMT"/>
                <a:ea typeface="Times New Roman"/>
                <a:cs typeface="TimesNewRomanPSMT"/>
              </a:rPr>
              <a:t>.</a:t>
            </a:r>
            <a:r>
              <a:rPr lang="en-AU" sz="4800" dirty="0">
                <a:latin typeface="Times New Roman"/>
                <a:ea typeface="Times New Roman"/>
              </a:rPr>
              <a:t/>
            </a:r>
            <a:br>
              <a:rPr lang="en-AU" sz="4800" dirty="0">
                <a:latin typeface="Times New Roman"/>
                <a:ea typeface="Times New Roman"/>
              </a:rPr>
            </a:br>
            <a:endParaRPr lang="en-AU" dirty="0"/>
          </a:p>
        </p:txBody>
      </p:sp>
      <p:sp>
        <p:nvSpPr>
          <p:cNvPr id="3" name="Content Placeholder 2"/>
          <p:cNvSpPr>
            <a:spLocks noGrp="1"/>
          </p:cNvSpPr>
          <p:nvPr>
            <p:ph idx="1"/>
          </p:nvPr>
        </p:nvSpPr>
        <p:spPr>
          <a:xfrm>
            <a:off x="457200" y="2143397"/>
            <a:ext cx="8229600" cy="4525963"/>
          </a:xfrm>
        </p:spPr>
        <p:txBody>
          <a:bodyPr>
            <a:normAutofit fontScale="77500" lnSpcReduction="20000"/>
          </a:bodyPr>
          <a:lstStyle/>
          <a:p>
            <a:pPr marL="0" indent="0">
              <a:buNone/>
            </a:pPr>
            <a:r>
              <a:rPr lang="en-AU" dirty="0">
                <a:solidFill>
                  <a:srgbClr val="000000"/>
                </a:solidFill>
                <a:latin typeface="Times New Roman"/>
              </a:rPr>
              <a:t>A correct response could include one of the following steps: </a:t>
            </a:r>
          </a:p>
          <a:p>
            <a:r>
              <a:rPr lang="en-AU" dirty="0" smtClean="0">
                <a:solidFill>
                  <a:srgbClr val="000000"/>
                </a:solidFill>
                <a:latin typeface="Times New Roman"/>
              </a:rPr>
              <a:t>sautéing </a:t>
            </a:r>
            <a:r>
              <a:rPr lang="en-AU" dirty="0">
                <a:solidFill>
                  <a:srgbClr val="000000"/>
                </a:solidFill>
                <a:latin typeface="Times New Roman"/>
              </a:rPr>
              <a:t>the onions enhances flavour development of the final product </a:t>
            </a:r>
          </a:p>
          <a:p>
            <a:r>
              <a:rPr lang="en-AU" dirty="0" smtClean="0">
                <a:solidFill>
                  <a:srgbClr val="000000"/>
                </a:solidFill>
                <a:latin typeface="Times New Roman"/>
              </a:rPr>
              <a:t>coating </a:t>
            </a:r>
            <a:r>
              <a:rPr lang="en-AU" dirty="0">
                <a:solidFill>
                  <a:srgbClr val="000000"/>
                </a:solidFill>
                <a:latin typeface="Times New Roman"/>
              </a:rPr>
              <a:t>the rice evenly with the oil before adding the stock allows the rice to begin cooking evenly and begins releasing the starch, resulting in a creamy texture </a:t>
            </a:r>
          </a:p>
          <a:p>
            <a:r>
              <a:rPr lang="en-AU" dirty="0" smtClean="0">
                <a:solidFill>
                  <a:srgbClr val="000000"/>
                </a:solidFill>
                <a:latin typeface="Times New Roman"/>
              </a:rPr>
              <a:t>the </a:t>
            </a:r>
            <a:r>
              <a:rPr lang="en-AU" dirty="0">
                <a:solidFill>
                  <a:srgbClr val="000000"/>
                </a:solidFill>
                <a:latin typeface="Times New Roman"/>
              </a:rPr>
              <a:t>addition of hot stock at each stage as the hot stock prevents the cooling down of the rice mixture and allows absorption and gelatinisation to continue evenly </a:t>
            </a:r>
          </a:p>
          <a:p>
            <a:r>
              <a:rPr lang="en-AU" dirty="0" smtClean="0">
                <a:solidFill>
                  <a:srgbClr val="000000"/>
                </a:solidFill>
                <a:latin typeface="Times New Roman"/>
              </a:rPr>
              <a:t>simmering </a:t>
            </a:r>
            <a:r>
              <a:rPr lang="en-AU" dirty="0">
                <a:solidFill>
                  <a:srgbClr val="000000"/>
                </a:solidFill>
                <a:latin typeface="Times New Roman"/>
              </a:rPr>
              <a:t>of stock and rice allows the grains to absorb the stock gradually and to swell slowly, and for the starch to gelatinise and the grains to cook through. </a:t>
            </a:r>
          </a:p>
          <a:p>
            <a:endParaRPr lang="en-AU" dirty="0"/>
          </a:p>
        </p:txBody>
      </p:sp>
    </p:spTree>
    <p:extLst>
      <p:ext uri="{BB962C8B-B14F-4D97-AF65-F5344CB8AC3E}">
        <p14:creationId xmlns:p14="http://schemas.microsoft.com/office/powerpoint/2010/main" val="78401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9816"/>
            <a:ext cx="8229600" cy="1143000"/>
          </a:xfrm>
        </p:spPr>
        <p:txBody>
          <a:bodyPr>
            <a:noAutofit/>
          </a:bodyPr>
          <a:lstStyle/>
          <a:p>
            <a:r>
              <a:rPr lang="en-AU" sz="2800" b="1" dirty="0">
                <a:latin typeface="TimesNewRomanPS-BoldMT"/>
                <a:ea typeface="Times New Roman"/>
                <a:cs typeface="TimesNewRomanPS-BoldMT"/>
              </a:rPr>
              <a:t>iii. </a:t>
            </a:r>
            <a:r>
              <a:rPr lang="en-AU" sz="2800" dirty="0">
                <a:latin typeface="TimesNewRomanPSMT"/>
                <a:ea typeface="Times New Roman"/>
                <a:cs typeface="TimesNewRomanPSMT"/>
              </a:rPr>
              <a:t>Identify one piece of equipment suitable to use in completing the complex process you have selected and describe how to use this piece of equipment </a:t>
            </a:r>
            <a:r>
              <a:rPr lang="en-AU" sz="2800" dirty="0" smtClean="0">
                <a:latin typeface="TimesNewRomanPSMT"/>
                <a:ea typeface="Times New Roman"/>
                <a:cs typeface="TimesNewRomanPSMT"/>
              </a:rPr>
              <a:t>safely.</a:t>
            </a:r>
            <a:endParaRPr lang="en-AU" sz="2800" dirty="0"/>
          </a:p>
        </p:txBody>
      </p:sp>
      <p:sp>
        <p:nvSpPr>
          <p:cNvPr id="3" name="Content Placeholder 2"/>
          <p:cNvSpPr>
            <a:spLocks noGrp="1"/>
          </p:cNvSpPr>
          <p:nvPr>
            <p:ph idx="1"/>
          </p:nvPr>
        </p:nvSpPr>
        <p:spPr>
          <a:xfrm>
            <a:off x="467544" y="2060848"/>
            <a:ext cx="8229600" cy="4525963"/>
          </a:xfrm>
        </p:spPr>
        <p:txBody>
          <a:bodyPr>
            <a:normAutofit fontScale="32500" lnSpcReduction="20000"/>
          </a:bodyPr>
          <a:lstStyle/>
          <a:p>
            <a:pPr marL="0" indent="0">
              <a:buNone/>
            </a:pPr>
            <a:r>
              <a:rPr lang="en-AU" sz="4900" dirty="0">
                <a:solidFill>
                  <a:srgbClr val="000000"/>
                </a:solidFill>
                <a:latin typeface="+mj-lt"/>
              </a:rPr>
              <a:t>A correct response could include one of the following: </a:t>
            </a:r>
          </a:p>
          <a:p>
            <a:pPr marL="0" indent="0">
              <a:buNone/>
            </a:pPr>
            <a:r>
              <a:rPr lang="en-AU" sz="4900" dirty="0" smtClean="0">
                <a:solidFill>
                  <a:srgbClr val="000000"/>
                </a:solidFill>
                <a:latin typeface="+mj-lt"/>
              </a:rPr>
              <a:t>Saucepan </a:t>
            </a:r>
            <a:r>
              <a:rPr lang="en-AU" sz="4900" dirty="0">
                <a:solidFill>
                  <a:srgbClr val="000000"/>
                </a:solidFill>
                <a:latin typeface="+mj-lt"/>
              </a:rPr>
              <a:t>or frying pan </a:t>
            </a:r>
          </a:p>
          <a:p>
            <a:r>
              <a:rPr lang="en-AU" sz="4900" dirty="0">
                <a:solidFill>
                  <a:srgbClr val="000000"/>
                </a:solidFill>
                <a:latin typeface="+mj-lt"/>
              </a:rPr>
              <a:t>– ensure the saucepan/frying pan is the correct size for the gas burner/hotplate and is not too small or does not overhang the burner </a:t>
            </a:r>
          </a:p>
          <a:p>
            <a:r>
              <a:rPr lang="en-AU" sz="4900" dirty="0">
                <a:solidFill>
                  <a:srgbClr val="000000"/>
                </a:solidFill>
                <a:latin typeface="+mj-lt"/>
              </a:rPr>
              <a:t>– keep handles of the saucepan/frying pan turned inwards/to the side away from any walkways </a:t>
            </a:r>
            <a:endParaRPr lang="en-AU" sz="4900" dirty="0">
              <a:latin typeface="+mj-lt"/>
            </a:endParaRPr>
          </a:p>
          <a:p>
            <a:r>
              <a:rPr lang="en-AU" sz="4900" dirty="0">
                <a:latin typeface="+mj-lt"/>
              </a:rPr>
              <a:t>– never leave the saucepan/frying pan unattended while sautéing to prevent the oil from catching fire </a:t>
            </a:r>
          </a:p>
          <a:p>
            <a:r>
              <a:rPr lang="en-AU" sz="4900" dirty="0">
                <a:latin typeface="+mj-lt"/>
              </a:rPr>
              <a:t>– if the saucepan/frying pan catches on fire, turn off the heat source and cover the fire with a fire blanket or lid to cut off the supply of oxygen </a:t>
            </a:r>
          </a:p>
          <a:p>
            <a:pPr marL="0" indent="0">
              <a:buNone/>
            </a:pPr>
            <a:r>
              <a:rPr lang="en-AU" sz="4900" dirty="0" smtClean="0">
                <a:latin typeface="+mj-lt"/>
              </a:rPr>
              <a:t>Wooden </a:t>
            </a:r>
            <a:r>
              <a:rPr lang="en-AU" sz="4900" dirty="0">
                <a:latin typeface="+mj-lt"/>
              </a:rPr>
              <a:t>spoon </a:t>
            </a:r>
            <a:endParaRPr lang="en-AU" sz="4900" dirty="0" smtClean="0">
              <a:latin typeface="+mj-lt"/>
            </a:endParaRPr>
          </a:p>
          <a:p>
            <a:pPr marL="0" indent="0">
              <a:buNone/>
            </a:pPr>
            <a:r>
              <a:rPr lang="en-AU" sz="4900" dirty="0" smtClean="0">
                <a:latin typeface="+mj-lt"/>
              </a:rPr>
              <a:t>– </a:t>
            </a:r>
            <a:r>
              <a:rPr lang="en-AU" sz="4900" dirty="0">
                <a:latin typeface="+mj-lt"/>
              </a:rPr>
              <a:t>ensure the wooden spoon is clean before use by washing in warm soapy water. Do not taste test the risotto using the spoon used for stirring the risotto as this may lead to contamination – ‘double-dipping’. </a:t>
            </a:r>
            <a:endParaRPr lang="en-AU" sz="4900" dirty="0" smtClean="0">
              <a:latin typeface="+mj-lt"/>
            </a:endParaRPr>
          </a:p>
          <a:p>
            <a:pPr marL="0" indent="0">
              <a:buNone/>
            </a:pPr>
            <a:r>
              <a:rPr lang="en-AU" sz="4900" dirty="0" smtClean="0">
                <a:latin typeface="+mj-lt"/>
              </a:rPr>
              <a:t>Ladle</a:t>
            </a:r>
            <a:r>
              <a:rPr lang="en-AU" sz="4900" dirty="0">
                <a:latin typeface="+mj-lt"/>
              </a:rPr>
              <a:t>/ jug – ensure the ladle/jug is: </a:t>
            </a:r>
          </a:p>
          <a:p>
            <a:r>
              <a:rPr lang="en-AU" sz="4900" dirty="0">
                <a:latin typeface="+mj-lt"/>
              </a:rPr>
              <a:t>– heat-proof </a:t>
            </a:r>
          </a:p>
          <a:p>
            <a:r>
              <a:rPr lang="en-AU" sz="4900" dirty="0">
                <a:latin typeface="+mj-lt"/>
              </a:rPr>
              <a:t>– clean before use by washing in warm soapy water. </a:t>
            </a:r>
          </a:p>
          <a:p>
            <a:pPr marL="0" indent="0">
              <a:buNone/>
            </a:pPr>
            <a:r>
              <a:rPr lang="en-AU" sz="4900" dirty="0" smtClean="0">
                <a:latin typeface="+mj-lt"/>
              </a:rPr>
              <a:t>Oven </a:t>
            </a:r>
            <a:r>
              <a:rPr lang="en-AU" sz="4900" dirty="0">
                <a:latin typeface="+mj-lt"/>
              </a:rPr>
              <a:t>mitts </a:t>
            </a:r>
            <a:endParaRPr lang="en-AU" sz="4900" dirty="0" smtClean="0">
              <a:latin typeface="+mj-lt"/>
            </a:endParaRPr>
          </a:p>
          <a:p>
            <a:pPr marL="0" indent="0">
              <a:buNone/>
            </a:pPr>
            <a:r>
              <a:rPr lang="en-AU" sz="4900" dirty="0" smtClean="0">
                <a:latin typeface="+mj-lt"/>
              </a:rPr>
              <a:t>– </a:t>
            </a:r>
            <a:r>
              <a:rPr lang="en-AU" sz="4900" dirty="0">
                <a:latin typeface="+mj-lt"/>
              </a:rPr>
              <a:t>use an oven mitt to handle the hot saucepan/frying pan to prevent burns. </a:t>
            </a:r>
          </a:p>
          <a:p>
            <a:endParaRPr lang="en-AU" dirty="0"/>
          </a:p>
        </p:txBody>
      </p:sp>
    </p:spTree>
    <p:extLst>
      <p:ext uri="{BB962C8B-B14F-4D97-AF65-F5344CB8AC3E}">
        <p14:creationId xmlns:p14="http://schemas.microsoft.com/office/powerpoint/2010/main" val="136837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824"/>
            <a:ext cx="8229600" cy="1143000"/>
          </a:xfrm>
        </p:spPr>
        <p:txBody>
          <a:bodyPr>
            <a:noAutofit/>
          </a:bodyPr>
          <a:lstStyle/>
          <a:p>
            <a:pPr>
              <a:spcAft>
                <a:spcPts val="0"/>
              </a:spcAft>
            </a:pPr>
            <a:r>
              <a:rPr lang="en-AU" sz="2800" dirty="0">
                <a:latin typeface="TimesNewRomanPSMT"/>
                <a:ea typeface="Times New Roman"/>
                <a:cs typeface="TimesNewRomanPSMT"/>
              </a:rPr>
              <a:t>The risotto could be preserved by freezing.</a:t>
            </a:r>
            <a:r>
              <a:rPr lang="en-AU" sz="2800" dirty="0">
                <a:latin typeface="Times New Roman"/>
                <a:ea typeface="Times New Roman"/>
              </a:rPr>
              <a:t/>
            </a:r>
            <a:br>
              <a:rPr lang="en-AU" sz="2800" dirty="0">
                <a:latin typeface="Times New Roman"/>
                <a:ea typeface="Times New Roman"/>
              </a:rPr>
            </a:br>
            <a:r>
              <a:rPr lang="en-AU" sz="2800" b="1" dirty="0">
                <a:latin typeface="TimesNewRomanPS-BoldMT"/>
                <a:ea typeface="Times New Roman"/>
                <a:cs typeface="TimesNewRomanPS-BoldMT"/>
              </a:rPr>
              <a:t>f. </a:t>
            </a:r>
            <a:r>
              <a:rPr lang="en-AU" sz="2800" dirty="0">
                <a:latin typeface="TimesNewRomanPSMT"/>
                <a:ea typeface="Times New Roman"/>
                <a:cs typeface="TimesNewRomanPSMT"/>
              </a:rPr>
              <a:t>Describe how the process of freezing can preserve the risotto for future use.</a:t>
            </a:r>
            <a:r>
              <a:rPr lang="en-AU" sz="2800" dirty="0">
                <a:latin typeface="Times New Roman"/>
                <a:ea typeface="Times New Roman"/>
              </a:rPr>
              <a:t/>
            </a:r>
            <a:br>
              <a:rPr lang="en-AU" sz="2800" dirty="0">
                <a:latin typeface="Times New Roman"/>
                <a:ea typeface="Times New Roman"/>
              </a:rPr>
            </a:br>
            <a:endParaRPr lang="en-AU" sz="2800" dirty="0"/>
          </a:p>
        </p:txBody>
      </p:sp>
      <p:sp>
        <p:nvSpPr>
          <p:cNvPr id="3" name="Content Placeholder 2"/>
          <p:cNvSpPr>
            <a:spLocks noGrp="1"/>
          </p:cNvSpPr>
          <p:nvPr>
            <p:ph idx="1"/>
          </p:nvPr>
        </p:nvSpPr>
        <p:spPr>
          <a:xfrm>
            <a:off x="457200" y="1927373"/>
            <a:ext cx="8229600" cy="4525963"/>
          </a:xfrm>
        </p:spPr>
        <p:txBody>
          <a:bodyPr>
            <a:normAutofit/>
          </a:bodyPr>
          <a:lstStyle/>
          <a:p>
            <a:pPr marL="0" indent="0">
              <a:buNone/>
            </a:pPr>
            <a:r>
              <a:rPr lang="en-AU" sz="2800" dirty="0">
                <a:solidFill>
                  <a:srgbClr val="000000"/>
                </a:solidFill>
                <a:latin typeface="+mj-lt"/>
              </a:rPr>
              <a:t>Freezing is a method that allows foods to be stored on a long-term basis. Food is stored at very low temperatures (around </a:t>
            </a:r>
            <a:r>
              <a:rPr lang="en-AU" sz="2800" dirty="0" smtClean="0">
                <a:solidFill>
                  <a:srgbClr val="000000"/>
                </a:solidFill>
                <a:latin typeface="+mj-lt"/>
              </a:rPr>
              <a:t>18°C</a:t>
            </a:r>
            <a:r>
              <a:rPr lang="en-AU" sz="2800" dirty="0">
                <a:solidFill>
                  <a:srgbClr val="000000"/>
                </a:solidFill>
                <a:latin typeface="+mj-lt"/>
              </a:rPr>
              <a:t>) where the growth of microbes is stopped and the chemical and enzymatic changes are slower. Foods with low water content freeze more effectively.</a:t>
            </a:r>
            <a:endParaRPr lang="en-AU" sz="2800" dirty="0">
              <a:latin typeface="+mj-lt"/>
            </a:endParaRPr>
          </a:p>
        </p:txBody>
      </p:sp>
    </p:spTree>
    <p:extLst>
      <p:ext uri="{BB962C8B-B14F-4D97-AF65-F5344CB8AC3E}">
        <p14:creationId xmlns:p14="http://schemas.microsoft.com/office/powerpoint/2010/main" val="90086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2800" b="1" dirty="0"/>
              <a:t>ii. </a:t>
            </a:r>
            <a:r>
              <a:rPr lang="en-AU" sz="2800" dirty="0"/>
              <a:t>Outline </a:t>
            </a:r>
            <a:r>
              <a:rPr lang="en-AU" sz="2800" b="1" dirty="0"/>
              <a:t>two </a:t>
            </a:r>
            <a:r>
              <a:rPr lang="en-AU" sz="2800" dirty="0"/>
              <a:t>of the main causes of cross-contamination.</a:t>
            </a:r>
          </a:p>
        </p:txBody>
      </p:sp>
      <p:sp>
        <p:nvSpPr>
          <p:cNvPr id="3" name="Content Placeholder 2"/>
          <p:cNvSpPr>
            <a:spLocks noGrp="1"/>
          </p:cNvSpPr>
          <p:nvPr>
            <p:ph idx="1"/>
          </p:nvPr>
        </p:nvSpPr>
        <p:spPr/>
        <p:txBody>
          <a:bodyPr>
            <a:normAutofit fontScale="77500" lnSpcReduction="20000"/>
          </a:bodyPr>
          <a:lstStyle/>
          <a:p>
            <a:r>
              <a:rPr lang="en-AU" sz="3100" dirty="0" smtClean="0"/>
              <a:t>storing </a:t>
            </a:r>
            <a:r>
              <a:rPr lang="en-AU" sz="3100" dirty="0"/>
              <a:t>raw and cooked ingredients together </a:t>
            </a:r>
          </a:p>
          <a:p>
            <a:r>
              <a:rPr lang="en-AU" sz="3100" dirty="0" smtClean="0"/>
              <a:t>using </a:t>
            </a:r>
            <a:r>
              <a:rPr lang="en-AU" sz="3100" dirty="0"/>
              <a:t>the same equipment, such as a chopping board and knife to prepare raw chicken and other ingredients without washing the equipment after each task </a:t>
            </a:r>
          </a:p>
          <a:p>
            <a:r>
              <a:rPr lang="en-AU" sz="3100" dirty="0" smtClean="0"/>
              <a:t>not </a:t>
            </a:r>
            <a:r>
              <a:rPr lang="en-AU" sz="3100" dirty="0"/>
              <a:t>cleaning hands thoroughly before starting to work with food </a:t>
            </a:r>
          </a:p>
          <a:p>
            <a:r>
              <a:rPr lang="en-AU" sz="3100" dirty="0" smtClean="0"/>
              <a:t>not </a:t>
            </a:r>
            <a:r>
              <a:rPr lang="en-AU" sz="3100" dirty="0"/>
              <a:t>cleaning the sink in between uses; for example, if celery is rinsed and dirt is removed </a:t>
            </a:r>
          </a:p>
          <a:p>
            <a:r>
              <a:rPr lang="en-AU" sz="3100" dirty="0" smtClean="0"/>
              <a:t>double-dipping </a:t>
            </a:r>
            <a:r>
              <a:rPr lang="en-AU" sz="3100" dirty="0"/>
              <a:t>– using the same spoon to taste food and then to mix/stir the food </a:t>
            </a:r>
          </a:p>
          <a:p>
            <a:r>
              <a:rPr lang="en-AU" sz="3100" dirty="0" smtClean="0"/>
              <a:t>using </a:t>
            </a:r>
            <a:r>
              <a:rPr lang="en-AU" sz="3100" dirty="0"/>
              <a:t>dirty tea towels or sponges – provides a moist environment and trapped food particles can spread bacteria over surfaces/equipment. </a:t>
            </a:r>
          </a:p>
          <a:p>
            <a:endParaRPr lang="en-AU" dirty="0"/>
          </a:p>
        </p:txBody>
      </p:sp>
    </p:spTree>
    <p:extLst>
      <p:ext uri="{BB962C8B-B14F-4D97-AF65-F5344CB8AC3E}">
        <p14:creationId xmlns:p14="http://schemas.microsoft.com/office/powerpoint/2010/main" val="140612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3744416"/>
          </a:xfrm>
        </p:spPr>
        <p:txBody>
          <a:bodyPr>
            <a:normAutofit/>
          </a:bodyPr>
          <a:lstStyle/>
          <a:p>
            <a:r>
              <a:rPr lang="en-AU" sz="3200" dirty="0">
                <a:solidFill>
                  <a:prstClr val="black"/>
                </a:solidFill>
              </a:rPr>
              <a:t>The café is committed to providing safe food for customers. To reduce the risk of unsafe food reaching customers,</a:t>
            </a:r>
            <a:br>
              <a:rPr lang="en-AU" sz="3200" dirty="0">
                <a:solidFill>
                  <a:prstClr val="black"/>
                </a:solidFill>
              </a:rPr>
            </a:br>
            <a:r>
              <a:rPr lang="en-AU" sz="3200" dirty="0">
                <a:solidFill>
                  <a:prstClr val="black"/>
                </a:solidFill>
              </a:rPr>
              <a:t>the café owners will need to develop a Hazard Analysis and Critical Control Points (HACCP) system.</a:t>
            </a:r>
            <a:endParaRPr lang="en-AU" sz="3200" dirty="0"/>
          </a:p>
        </p:txBody>
      </p:sp>
    </p:spTree>
    <p:extLst>
      <p:ext uri="{BB962C8B-B14F-4D97-AF65-F5344CB8AC3E}">
        <p14:creationId xmlns:p14="http://schemas.microsoft.com/office/powerpoint/2010/main" val="600910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856984" cy="1143000"/>
          </a:xfrm>
        </p:spPr>
        <p:txBody>
          <a:bodyPr>
            <a:noAutofit/>
          </a:bodyPr>
          <a:lstStyle/>
          <a:p>
            <a:r>
              <a:rPr lang="en-AU" sz="2800" dirty="0"/>
              <a:t/>
            </a:r>
            <a:br>
              <a:rPr lang="en-AU" sz="2800" dirty="0"/>
            </a:br>
            <a:r>
              <a:rPr lang="en-AU" sz="2800" b="1" dirty="0"/>
              <a:t>c. </a:t>
            </a:r>
            <a:r>
              <a:rPr lang="en-AU" sz="2800" dirty="0"/>
              <a:t>Identify two steps in the HACCP system and explain how each step will ensure that the food produced in</a:t>
            </a:r>
            <a:br>
              <a:rPr lang="en-AU" sz="2800" dirty="0"/>
            </a:br>
            <a:r>
              <a:rPr lang="en-AU" sz="2800" dirty="0"/>
              <a:t>this café is safe for the customer.</a:t>
            </a:r>
          </a:p>
        </p:txBody>
      </p:sp>
      <p:sp>
        <p:nvSpPr>
          <p:cNvPr id="3" name="Content Placeholder 2"/>
          <p:cNvSpPr>
            <a:spLocks noGrp="1"/>
          </p:cNvSpPr>
          <p:nvPr>
            <p:ph idx="1"/>
          </p:nvPr>
        </p:nvSpPr>
        <p:spPr>
          <a:xfrm>
            <a:off x="107504" y="1855365"/>
            <a:ext cx="8964488" cy="4525963"/>
          </a:xfrm>
        </p:spPr>
        <p:txBody>
          <a:bodyPr>
            <a:noAutofit/>
          </a:bodyPr>
          <a:lstStyle/>
          <a:p>
            <a:r>
              <a:rPr lang="en-AU" sz="2000" dirty="0" smtClean="0"/>
              <a:t>analyse </a:t>
            </a:r>
            <a:r>
              <a:rPr lang="en-AU" sz="2000" dirty="0"/>
              <a:t>hazards – identify hazards in food production, which may include storage of ingredients, cooking of food or storage temperatures and use of chemical cleaners </a:t>
            </a:r>
          </a:p>
          <a:p>
            <a:r>
              <a:rPr lang="en-AU" sz="2000" dirty="0" smtClean="0"/>
              <a:t>identify </a:t>
            </a:r>
            <a:r>
              <a:rPr lang="en-AU" sz="2000" dirty="0"/>
              <a:t>critical control points – identify the point at which important things can go wrong; for example, temperature control, cleaning </a:t>
            </a:r>
          </a:p>
          <a:p>
            <a:r>
              <a:rPr lang="en-AU" sz="2000" dirty="0" smtClean="0"/>
              <a:t>set </a:t>
            </a:r>
            <a:r>
              <a:rPr lang="en-AU" sz="2000" dirty="0"/>
              <a:t>limits for critical control points – including the acceptable temperature range for cooking and storage </a:t>
            </a:r>
          </a:p>
          <a:p>
            <a:r>
              <a:rPr lang="en-AU" sz="2000" dirty="0" smtClean="0"/>
              <a:t>monitor </a:t>
            </a:r>
            <a:r>
              <a:rPr lang="en-AU" sz="2000" dirty="0"/>
              <a:t>critical control points – establish a system for checking so that the limits set are not exceeded </a:t>
            </a:r>
          </a:p>
          <a:p>
            <a:r>
              <a:rPr lang="en-AU" sz="2000" dirty="0" smtClean="0"/>
              <a:t>corrective </a:t>
            </a:r>
            <a:r>
              <a:rPr lang="en-AU" sz="2000" dirty="0"/>
              <a:t>action – what to do if something goes wrong; for example, how to dispose of contaminated food </a:t>
            </a:r>
          </a:p>
          <a:p>
            <a:r>
              <a:rPr lang="en-AU" sz="2000" dirty="0" smtClean="0"/>
              <a:t>keep </a:t>
            </a:r>
            <a:r>
              <a:rPr lang="en-AU" sz="2000" dirty="0"/>
              <a:t>records – for auditing purposes, check for improvements </a:t>
            </a:r>
          </a:p>
          <a:p>
            <a:r>
              <a:rPr lang="en-AU" sz="2000" dirty="0" smtClean="0"/>
              <a:t>verify </a:t>
            </a:r>
            <a:r>
              <a:rPr lang="en-AU" sz="2000" dirty="0"/>
              <a:t>HACCP system is working – review the system on a regular basis, amend and update if necessary. </a:t>
            </a:r>
          </a:p>
        </p:txBody>
      </p:sp>
    </p:spTree>
    <p:extLst>
      <p:ext uri="{BB962C8B-B14F-4D97-AF65-F5344CB8AC3E}">
        <p14:creationId xmlns:p14="http://schemas.microsoft.com/office/powerpoint/2010/main" val="57010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2800" dirty="0">
                <a:solidFill>
                  <a:srgbClr val="FF0000"/>
                </a:solidFill>
              </a:rPr>
              <a:t>This question was generally poorly answered. </a:t>
            </a:r>
          </a:p>
        </p:txBody>
      </p:sp>
      <p:sp>
        <p:nvSpPr>
          <p:cNvPr id="3" name="Content Placeholder 2"/>
          <p:cNvSpPr>
            <a:spLocks noGrp="1"/>
          </p:cNvSpPr>
          <p:nvPr>
            <p:ph idx="1"/>
          </p:nvPr>
        </p:nvSpPr>
        <p:spPr/>
        <p:txBody>
          <a:bodyPr>
            <a:normAutofit/>
          </a:bodyPr>
          <a:lstStyle/>
          <a:p>
            <a:pPr marL="0" indent="0">
              <a:buNone/>
            </a:pPr>
            <a:r>
              <a:rPr lang="en-AU" sz="2600" dirty="0"/>
              <a:t>The following is an example of a high-scoring response. </a:t>
            </a:r>
          </a:p>
          <a:p>
            <a:r>
              <a:rPr lang="en-AU" sz="2400" b="1" i="1" dirty="0"/>
              <a:t>Step. </a:t>
            </a:r>
            <a:r>
              <a:rPr lang="en-AU" sz="2400" i="1" dirty="0"/>
              <a:t>Identify critical control points. </a:t>
            </a:r>
            <a:endParaRPr lang="en-AU" sz="2400" dirty="0"/>
          </a:p>
          <a:p>
            <a:r>
              <a:rPr lang="en-AU" sz="2400" b="1" i="1" dirty="0"/>
              <a:t>Explanation. </a:t>
            </a:r>
            <a:r>
              <a:rPr lang="en-AU" sz="2400" i="1" dirty="0"/>
              <a:t>Allows the establishment to anticipate where things might go wrong – the high risk areas e.g. freezers and fridges not working correctly. </a:t>
            </a:r>
            <a:endParaRPr lang="en-AU" sz="2400" dirty="0"/>
          </a:p>
          <a:p>
            <a:r>
              <a:rPr lang="en-AU" sz="2400" b="1" i="1" dirty="0"/>
              <a:t>Step. </a:t>
            </a:r>
            <a:r>
              <a:rPr lang="en-AU" sz="2400" i="1" dirty="0"/>
              <a:t>Monitor the critical control points </a:t>
            </a:r>
            <a:endParaRPr lang="en-AU" sz="2400" dirty="0"/>
          </a:p>
          <a:p>
            <a:r>
              <a:rPr lang="en-AU" sz="2400" b="1" i="1" dirty="0"/>
              <a:t>Explanation. </a:t>
            </a:r>
            <a:r>
              <a:rPr lang="en-AU" sz="2400" i="1" dirty="0"/>
              <a:t>hazards from occurring and ensure safe food for the consumer. </a:t>
            </a:r>
            <a:endParaRPr lang="en-AU" sz="2400" dirty="0"/>
          </a:p>
        </p:txBody>
      </p:sp>
    </p:spTree>
    <p:extLst>
      <p:ext uri="{BB962C8B-B14F-4D97-AF65-F5344CB8AC3E}">
        <p14:creationId xmlns:p14="http://schemas.microsoft.com/office/powerpoint/2010/main" val="413767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2024"/>
            <a:ext cx="8229600" cy="1143000"/>
          </a:xfrm>
        </p:spPr>
        <p:txBody>
          <a:bodyPr>
            <a:normAutofit fontScale="90000"/>
          </a:bodyPr>
          <a:lstStyle/>
          <a:p>
            <a:r>
              <a:rPr lang="en-AU" sz="3600" dirty="0">
                <a:solidFill>
                  <a:prstClr val="black"/>
                </a:solidFill>
              </a:rPr>
              <a:t>Chicken and beef burgers are included on the café menu. The production of the burgers involves several stages,</a:t>
            </a:r>
            <a:br>
              <a:rPr lang="en-AU" sz="3600" dirty="0">
                <a:solidFill>
                  <a:prstClr val="black"/>
                </a:solidFill>
              </a:rPr>
            </a:br>
            <a:r>
              <a:rPr lang="en-AU" sz="3600" dirty="0">
                <a:solidFill>
                  <a:prstClr val="black"/>
                </a:solidFill>
              </a:rPr>
              <a:t>including the delivery of raw ingredients, storage of ingredients and the cooking of the chicken and beef patties.</a:t>
            </a:r>
            <a:r>
              <a:rPr lang="en-AU" sz="2500" dirty="0">
                <a:solidFill>
                  <a:prstClr val="black"/>
                </a:solidFill>
              </a:rPr>
              <a:t/>
            </a:r>
            <a:br>
              <a:rPr lang="en-AU" sz="2500" dirty="0">
                <a:solidFill>
                  <a:prstClr val="black"/>
                </a:solidFill>
              </a:rPr>
            </a:br>
            <a:endParaRPr lang="en-AU" dirty="0"/>
          </a:p>
        </p:txBody>
      </p:sp>
    </p:spTree>
    <p:extLst>
      <p:ext uri="{BB962C8B-B14F-4D97-AF65-F5344CB8AC3E}">
        <p14:creationId xmlns:p14="http://schemas.microsoft.com/office/powerpoint/2010/main" val="1244568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4247</Words>
  <Application>Microsoft Office PowerPoint</Application>
  <PresentationFormat>On-screen Show (4:3)</PresentationFormat>
  <Paragraphs>269</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  2011 Assessment Report</vt:lpstr>
      <vt:lpstr>PowerPoint Presentation</vt:lpstr>
      <vt:lpstr>a. Other than hand washing, outline two personal hygiene practices that should be carried out when working with food. </vt:lpstr>
      <vt:lpstr>b. A major concern for the owners of this café is to prevent food poisoning. One of the most common causes of food poisoning is cross-contamination. i. Define the term ‘cross-contamination’.</vt:lpstr>
      <vt:lpstr>ii. Outline two of the main causes of cross-contamination.</vt:lpstr>
      <vt:lpstr>The café is committed to providing safe food for customers. To reduce the risk of unsafe food reaching customers, the café owners will need to develop a Hazard Analysis and Critical Control Points (HACCP) system.</vt:lpstr>
      <vt:lpstr> c. Identify two steps in the HACCP system and explain how each step will ensure that the food produced in this café is safe for the customer.</vt:lpstr>
      <vt:lpstr>This question was generally poorly answered. </vt:lpstr>
      <vt:lpstr>Chicken and beef burgers are included on the café menu. The production of the burgers involves several stages, including the delivery of raw ingredients, storage of ingredients and the cooking of the chicken and beef patties. </vt:lpstr>
      <vt:lpstr> d. Select two of the stages listed above. For each stage, describe one hazard other than cross-contamination that could lead to food poisoning, and a corrective action that staff should follow in order to overcome the hazard.  Answer:  See handout printed from page 4 of assessment report</vt:lpstr>
      <vt:lpstr>PowerPoint Presentation</vt:lpstr>
      <vt:lpstr>a. Identify and describe two other marketing strategies that could be used by the manufacturer of the cookies to promote its new snack food. </vt:lpstr>
      <vt:lpstr>Product, place, promotion and price are all important considerations when a company is developing and marketing a new product.</vt:lpstr>
      <vt:lpstr>b. Select two of these marketing considerations and outline how they may be used to market the new cookies. </vt:lpstr>
      <vt:lpstr>When developing their marketing strategy, food manufacturers choose to focus their advertising on either a target market or a niche market. c. Explain the difference between a target market and a niche market. </vt:lpstr>
      <vt:lpstr>d. Discuss one ethical consideration that the manufacturer of the cookies should take into account when marketing its product to children.</vt:lpstr>
      <vt:lpstr>Fats such as butter and margarine are used in the manufacture of the cookies. e. Outline two functions of fats in the preparation and processing of biscuits or cakes. </vt:lpstr>
      <vt:lpstr>Federal, state and local authorities all have a role in ensuring a safe food supply. f. Describe a role that each of these levels of authority has in the development and/or implementation of a food safety program for the cookie manufacturer. </vt:lpstr>
      <vt:lpstr>g. The chocolate confectionery used to decorate the cookies has been imported from overseas. i. Write the full name of the statutory body responsible for protecting Australian consumers from the importation of unsafe food from overseas. </vt:lpstr>
      <vt:lpstr>ii. Describe two ways this statutory body monitors the importation of food products into Australia. </vt:lpstr>
      <vt:lpstr>Question 3 A new ‘Wholegrain &amp; Flaxseed’ bread has recently been added to the range of Heidi’s Breads. This bread contains a variety of grains, including flaxseed. It is available in a smaller size and has a higher fibre content than traditionally packaged sliced bread. The process of product development has enabled Heidi’s Breads to meet the changing needs of consumers. Explain in detail the role of three key stages in the process of food product development used by Heidi’s Breads. Include examples relevant to the case study in your discussion.  Answer on handout printed from pages 7 -9 of Assessment report </vt:lpstr>
      <vt:lpstr>Question 4 There is a wide variety of milk-based fruit smoothie drinks now available in our supermarkets. MooFru is one such drink. This convenient ready-to-drink fruit smoothie comes in a 250 ml plastic bottle with a screw-top lid. The label states the drink is 99 per cent fat free, has added fibre and calcium, is low GI and contains real fruit and fresh dairy products, with no artificial colours or flavours. The development of the MooFru smoothie has come about as a result of a range of driving forces. </vt:lpstr>
      <vt:lpstr>a. Identify two of these driving forces and explain how each has influenced the development of the MooFru smoothie</vt:lpstr>
      <vt:lpstr>There is an increase in the number of functional foods available for consumers to purchase. b. i. Define the term ‘functional food’. </vt:lpstr>
      <vt:lpstr>ii. Explain why the MooFru smoothie is considered a functional food. </vt:lpstr>
      <vt:lpstr>The MooFru smoothie is packaged using the aseptic packaging system. c. i. Explain the process of aseptic packaging. </vt:lpstr>
      <vt:lpstr>ii. Outline two benefits to the manufacturer and two other benefits to the consumer of using the aseptic packaging system. </vt:lpstr>
      <vt:lpstr>The MooFru smoothie is packaged in a plastic bottle. The disposal of such packaging has become a major environmental issue for food manufacturers. d. Describe one main concern associated with the disposal of food packaging. </vt:lpstr>
      <vt:lpstr>PowerPoint Presentation</vt:lpstr>
      <vt:lpstr> a. Explain how food is processed using the system of high pressure processing. </vt:lpstr>
      <vt:lpstr>b. Outline three advantages of high pressure processing to producers and/or consumers. </vt:lpstr>
      <vt:lpstr>PowerPoint Presentation</vt:lpstr>
      <vt:lpstr> c. List one food product, other than fruit juice, that is processed using high pressure processing. </vt:lpstr>
      <vt:lpstr>PowerPoint Presentation</vt:lpstr>
      <vt:lpstr> d. Explain why farmers may choose to adopt organic farming methods to produce their food crops. </vt:lpstr>
      <vt:lpstr>PowerPoint Presentation</vt:lpstr>
      <vt:lpstr> e. Select one of the environmental issues listed above and discuss the way in which food manufacturing can have an impact on the environment. </vt:lpstr>
      <vt:lpstr>PowerPoint Presentation</vt:lpstr>
      <vt:lpstr>Question 6 A company that produces salmon products has recently launched a pre-cooked salmon fillet. The product is cooked gently, then smoked, and can be served straight from the pack or warmed through. All fish, including salmon, contains the natural food component, protein. </vt:lpstr>
      <vt:lpstr>a. Name and describe the effect of cooking on the protein in the salmon.</vt:lpstr>
      <vt:lpstr>b. Name and describe one sensory analysis test that could have been used to obtain the results in the table above. </vt:lpstr>
      <vt:lpstr>c. Name the process that occurs when the stock is absorbed by the rice during cooking. </vt:lpstr>
      <vt:lpstr>The preparation of the risotto uses both wet and dry methods of cooking. d. i. Identify and describe one wet method of cooking used in the preparation of the risotto. ii. Identify and describe one dry method of cooking used in the preparation of the risotto. </vt:lpstr>
      <vt:lpstr>e. The production of the risotto involves using complex processes. i. Explain what is meant by the term ‘complex process’. </vt:lpstr>
      <vt:lpstr>ii. Select one of the steps in the making of the risotto that is an example of a complex process and explain the importance of this step. </vt:lpstr>
      <vt:lpstr>iii. Identify one piece of equipment suitable to use in completing the complex process you have selected and describe how to use this piece of equipment safely.</vt:lpstr>
      <vt:lpstr>The risotto could be preserved by freezing. f. Describe how the process of freezing can preserve the risotto for future use. </vt:lpstr>
    </vt:vector>
  </TitlesOfParts>
  <Company>DEECD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REECE Lucy</dc:creator>
  <cp:lastModifiedBy>REECE Lucy</cp:lastModifiedBy>
  <cp:revision>22</cp:revision>
  <dcterms:created xsi:type="dcterms:W3CDTF">2012-09-07T02:11:04Z</dcterms:created>
  <dcterms:modified xsi:type="dcterms:W3CDTF">2012-10-09T23:00:13Z</dcterms:modified>
</cp:coreProperties>
</file>