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0"/>
  </p:notesMasterIdLst>
  <p:handoutMasterIdLst>
    <p:handoutMasterId r:id="rId31"/>
  </p:handoutMasterIdLst>
  <p:sldIdLst>
    <p:sldId id="256" r:id="rId2"/>
    <p:sldId id="258" r:id="rId3"/>
    <p:sldId id="260" r:id="rId4"/>
    <p:sldId id="259" r:id="rId5"/>
    <p:sldId id="261" r:id="rId6"/>
    <p:sldId id="284" r:id="rId7"/>
    <p:sldId id="262" r:id="rId8"/>
    <p:sldId id="285" r:id="rId9"/>
    <p:sldId id="263" r:id="rId10"/>
    <p:sldId id="264" r:id="rId11"/>
    <p:sldId id="265" r:id="rId12"/>
    <p:sldId id="268" r:id="rId13"/>
    <p:sldId id="266" r:id="rId14"/>
    <p:sldId id="267" r:id="rId15"/>
    <p:sldId id="286" r:id="rId16"/>
    <p:sldId id="269" r:id="rId17"/>
    <p:sldId id="270" r:id="rId18"/>
    <p:sldId id="271" r:id="rId19"/>
    <p:sldId id="272" r:id="rId20"/>
    <p:sldId id="273" r:id="rId21"/>
    <p:sldId id="275" r:id="rId22"/>
    <p:sldId id="276" r:id="rId23"/>
    <p:sldId id="282" r:id="rId24"/>
    <p:sldId id="277" r:id="rId25"/>
    <p:sldId id="283" r:id="rId26"/>
    <p:sldId id="278" r:id="rId27"/>
    <p:sldId id="279" r:id="rId28"/>
    <p:sldId id="28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42" d="100"/>
          <a:sy n="42" d="100"/>
        </p:scale>
        <p:origin x="-1284"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ED35EB-1F88-284F-BFDF-F337736E2370}" type="datetimeFigureOut">
              <a:rPr lang="en-US" smtClean="0"/>
              <a:pPr/>
              <a:t>11/26/2012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A5C30C-C0DD-2540-8E1D-216E23EC289C}" type="slidenum">
              <a:rPr lang="en-US" smtClean="0"/>
              <a:pPr/>
              <a:t>‹#›</a:t>
            </a:fld>
            <a:endParaRPr lang="en-US"/>
          </a:p>
        </p:txBody>
      </p:sp>
    </p:spTree>
    <p:extLst>
      <p:ext uri="{BB962C8B-B14F-4D97-AF65-F5344CB8AC3E}">
        <p14:creationId xmlns:p14="http://schemas.microsoft.com/office/powerpoint/2010/main" val="27253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D61319-8439-4C4C-8FD3-8DDDB6573299}" type="datetimeFigureOut">
              <a:rPr lang="en-US" smtClean="0"/>
              <a:pPr/>
              <a:t>11/26/2012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366731-1629-294F-98B1-8DEDF29DECF6}" type="slidenum">
              <a:rPr lang="en-US" smtClean="0"/>
              <a:pPr/>
              <a:t>‹#›</a:t>
            </a:fld>
            <a:endParaRPr lang="en-US"/>
          </a:p>
        </p:txBody>
      </p:sp>
    </p:spTree>
    <p:extLst>
      <p:ext uri="{BB962C8B-B14F-4D97-AF65-F5344CB8AC3E}">
        <p14:creationId xmlns:p14="http://schemas.microsoft.com/office/powerpoint/2010/main" val="2570671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80366731-1629-294F-98B1-8DEDF29DECF6}" type="slidenum">
              <a:rPr lang="en-US" smtClean="0"/>
              <a:pPr/>
              <a:t>2</a:t>
            </a:fld>
            <a:endParaRPr lang="en-US"/>
          </a:p>
        </p:txBody>
      </p:sp>
    </p:spTree>
    <p:extLst>
      <p:ext uri="{BB962C8B-B14F-4D97-AF65-F5344CB8AC3E}">
        <p14:creationId xmlns:p14="http://schemas.microsoft.com/office/powerpoint/2010/main" val="701064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366731-1629-294F-98B1-8DEDF29DECF6}" type="slidenum">
              <a:rPr lang="en-US" smtClean="0"/>
              <a:pPr/>
              <a:t>16</a:t>
            </a:fld>
            <a:endParaRPr lang="en-US"/>
          </a:p>
        </p:txBody>
      </p:sp>
    </p:spTree>
    <p:extLst>
      <p:ext uri="{BB962C8B-B14F-4D97-AF65-F5344CB8AC3E}">
        <p14:creationId xmlns:p14="http://schemas.microsoft.com/office/powerpoint/2010/main" val="2961994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0366731-1629-294F-98B1-8DEDF29DECF6}" type="slidenum">
              <a:rPr lang="en-US" smtClean="0"/>
              <a:pPr/>
              <a:t>17</a:t>
            </a:fld>
            <a:endParaRPr lang="en-US"/>
          </a:p>
        </p:txBody>
      </p:sp>
    </p:spTree>
    <p:extLst>
      <p:ext uri="{BB962C8B-B14F-4D97-AF65-F5344CB8AC3E}">
        <p14:creationId xmlns:p14="http://schemas.microsoft.com/office/powerpoint/2010/main" val="537364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solidFill>
                  <a:schemeClr val="tx1"/>
                </a:solidFill>
              </a:rPr>
              <a:t> </a:t>
            </a:r>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80366731-1629-294F-98B1-8DEDF29DECF6}" type="slidenum">
              <a:rPr lang="en-US" smtClean="0"/>
              <a:pPr/>
              <a:t>18</a:t>
            </a:fld>
            <a:endParaRPr lang="en-US"/>
          </a:p>
        </p:txBody>
      </p:sp>
    </p:spTree>
    <p:extLst>
      <p:ext uri="{BB962C8B-B14F-4D97-AF65-F5344CB8AC3E}">
        <p14:creationId xmlns:p14="http://schemas.microsoft.com/office/powerpoint/2010/main" val="1622808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366731-1629-294F-98B1-8DEDF29DECF6}" type="slidenum">
              <a:rPr lang="en-US" smtClean="0"/>
              <a:pPr/>
              <a:t>19</a:t>
            </a:fld>
            <a:endParaRPr lang="en-US"/>
          </a:p>
        </p:txBody>
      </p:sp>
    </p:spTree>
    <p:extLst>
      <p:ext uri="{BB962C8B-B14F-4D97-AF65-F5344CB8AC3E}">
        <p14:creationId xmlns:p14="http://schemas.microsoft.com/office/powerpoint/2010/main" val="3702196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366731-1629-294F-98B1-8DEDF29DECF6}" type="slidenum">
              <a:rPr lang="en-US" smtClean="0"/>
              <a:pPr/>
              <a:t>20</a:t>
            </a:fld>
            <a:endParaRPr lang="en-US"/>
          </a:p>
        </p:txBody>
      </p:sp>
    </p:spTree>
    <p:extLst>
      <p:ext uri="{BB962C8B-B14F-4D97-AF65-F5344CB8AC3E}">
        <p14:creationId xmlns:p14="http://schemas.microsoft.com/office/powerpoint/2010/main" val="1690667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366731-1629-294F-98B1-8DEDF29DECF6}" type="slidenum">
              <a:rPr lang="en-US" smtClean="0"/>
              <a:pPr/>
              <a:t>28</a:t>
            </a:fld>
            <a:endParaRPr lang="en-US"/>
          </a:p>
        </p:txBody>
      </p:sp>
    </p:spTree>
    <p:extLst>
      <p:ext uri="{BB962C8B-B14F-4D97-AF65-F5344CB8AC3E}">
        <p14:creationId xmlns:p14="http://schemas.microsoft.com/office/powerpoint/2010/main" val="2745377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A98AF03-7270-45C2-A683-C5E353EF01A5}" type="datetime4">
              <a:rPr lang="en-US" smtClean="0"/>
              <a:pPr/>
              <a:t>November 26, 2012</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November 26,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5C8118-FB93-4E87-B380-0175F2FE2167}" type="datetime4">
              <a:rPr lang="en-US" smtClean="0"/>
              <a:pPr/>
              <a:t>November 26,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A93482-8E69-40F7-BCAD-5662A6CADB27}" type="datetime4">
              <a:rPr lang="en-US" smtClean="0"/>
              <a:pPr/>
              <a:t>November 26,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November 26,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525A706-D8F2-4D1A-855A-CADC92600C26}" type="datetime4">
              <a:rPr lang="en-US" smtClean="0"/>
              <a:pPr/>
              <a:t>November 26, 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November 26, 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27EC2-47FB-48A1-8644-C8A81DDAA119}" type="datetime4">
              <a:rPr lang="en-US" smtClean="0"/>
              <a:pPr/>
              <a:t>November 26, 2012</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November 26, 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C49BF1-FCD3-4395-8FF6-0047AF66228E}" type="datetime4">
              <a:rPr lang="en-US" smtClean="0"/>
              <a:pPr/>
              <a:t>November 26, 2012</a:t>
            </a:fld>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November 26, 2012</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6C01193-8287-4834-A286-6B880643E934}" type="datetime4">
              <a:rPr lang="en-US" smtClean="0"/>
              <a:pPr/>
              <a:t>November 26, 2012</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youtube.com/watch?v=SEfO4cL-yq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youtube.com/watch?v=y77dNgSbrQ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L6vYxYE1jO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youtube.com/watch?v=mRBX-4KRRkI"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youtube.com/watch?v=CUKhrlklGB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V2nRCc96vHM" TargetMode="External"/><Relationship Id="rId2" Type="http://schemas.openxmlformats.org/officeDocument/2006/relationships/hyperlink" Target="http://www.youtube.com/watch?v=OXkUKQwTrnU" TargetMode="External"/><Relationship Id="rId1" Type="http://schemas.openxmlformats.org/officeDocument/2006/relationships/slideLayout" Target="../slideLayouts/slideLayout2.xml"/><Relationship Id="rId4" Type="http://schemas.openxmlformats.org/officeDocument/2006/relationships/hyperlink" Target="http://www.youtube.com/watch?v=c0En-_BVbGc"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www.youtube.com/watch?v=XD-9P1Q7Hf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Functions of natural </a:t>
            </a:r>
            <a:r>
              <a:rPr lang="en-US" dirty="0"/>
              <a:t>c</a:t>
            </a:r>
            <a:r>
              <a:rPr lang="en-US" dirty="0" smtClean="0"/>
              <a:t>omponents in food</a:t>
            </a:r>
            <a:endParaRPr lang="en-US" dirty="0"/>
          </a:p>
        </p:txBody>
      </p:sp>
      <p:sp>
        <p:nvSpPr>
          <p:cNvPr id="3" name="Subtitle 2"/>
          <p:cNvSpPr>
            <a:spLocks noGrp="1"/>
          </p:cNvSpPr>
          <p:nvPr>
            <p:ph type="subTitle" idx="1"/>
          </p:nvPr>
        </p:nvSpPr>
        <p:spPr>
          <a:xfrm>
            <a:off x="4733365" y="4421080"/>
            <a:ext cx="3309803" cy="1535903"/>
          </a:xfrm>
        </p:spPr>
        <p:txBody>
          <a:bodyPr>
            <a:normAutofit fontScale="85000" lnSpcReduction="10000"/>
          </a:bodyPr>
          <a:lstStyle/>
          <a:p>
            <a:r>
              <a:rPr lang="en-US" dirty="0" smtClean="0"/>
              <a:t>Acids, Alkali, Enzymes, Protein, Starch, Sugars, Fats and Oils</a:t>
            </a:r>
          </a:p>
          <a:p>
            <a:endParaRPr lang="en-US" dirty="0" smtClean="0"/>
          </a:p>
          <a:p>
            <a:endParaRPr lang="en-US" dirty="0"/>
          </a:p>
          <a:p>
            <a:r>
              <a:rPr lang="en-US" b="1" dirty="0" smtClean="0"/>
              <a:t>Mount St Joseph Girls College</a:t>
            </a:r>
          </a:p>
          <a:p>
            <a:r>
              <a:rPr lang="en-US" b="1" dirty="0" smtClean="0"/>
              <a:t>T. Nicholls – Food &amp; Technology</a:t>
            </a:r>
          </a:p>
          <a:p>
            <a:endParaRPr lang="en-US" dirty="0"/>
          </a:p>
        </p:txBody>
      </p:sp>
    </p:spTree>
    <p:extLst>
      <p:ext uri="{BB962C8B-B14F-4D97-AF65-F5344CB8AC3E}">
        <p14:creationId xmlns:p14="http://schemas.microsoft.com/office/powerpoint/2010/main" val="1615514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PROTEIN</a:t>
            </a:r>
            <a:br>
              <a:rPr lang="en-US" dirty="0" smtClean="0"/>
            </a:br>
            <a:endParaRPr lang="en-US" dirty="0"/>
          </a:p>
        </p:txBody>
      </p:sp>
      <p:sp>
        <p:nvSpPr>
          <p:cNvPr id="3" name="Content Placeholder 2"/>
          <p:cNvSpPr>
            <a:spLocks noGrp="1"/>
          </p:cNvSpPr>
          <p:nvPr>
            <p:ph idx="1"/>
          </p:nvPr>
        </p:nvSpPr>
        <p:spPr>
          <a:xfrm>
            <a:off x="409031" y="1764946"/>
            <a:ext cx="8521592" cy="4918676"/>
          </a:xfrm>
        </p:spPr>
        <p:txBody>
          <a:bodyPr>
            <a:normAutofit/>
          </a:bodyPr>
          <a:lstStyle/>
          <a:p>
            <a:r>
              <a:rPr lang="en-AU" b="1" dirty="0"/>
              <a:t>Hydrolysis </a:t>
            </a:r>
            <a:r>
              <a:rPr lang="en-AU" dirty="0"/>
              <a:t>- Hydrolysis </a:t>
            </a:r>
            <a:r>
              <a:rPr lang="en-AU" dirty="0" smtClean="0"/>
              <a:t>is </a:t>
            </a:r>
            <a:r>
              <a:rPr lang="en-AU" dirty="0"/>
              <a:t>the breakdown of large molecules </a:t>
            </a:r>
            <a:r>
              <a:rPr lang="en-AU" dirty="0" smtClean="0"/>
              <a:t>into </a:t>
            </a:r>
            <a:r>
              <a:rPr lang="en-AU" dirty="0"/>
              <a:t>smaller molecules. </a:t>
            </a:r>
          </a:p>
          <a:p>
            <a:r>
              <a:rPr lang="en-AU" b="1" dirty="0" smtClean="0"/>
              <a:t>For example: </a:t>
            </a:r>
            <a:r>
              <a:rPr lang="en-AU" dirty="0" smtClean="0"/>
              <a:t>When </a:t>
            </a:r>
            <a:r>
              <a:rPr lang="en-AU" dirty="0"/>
              <a:t>meat is cooked the process of hydrolysis </a:t>
            </a:r>
            <a:r>
              <a:rPr lang="en-AU" dirty="0" smtClean="0"/>
              <a:t>occurs. </a:t>
            </a:r>
            <a:r>
              <a:rPr lang="en-AU" dirty="0"/>
              <a:t>This process softens the connective tissue and makes the meat tender.</a:t>
            </a:r>
            <a:endParaRPr lang="en-US" dirty="0"/>
          </a:p>
          <a:p>
            <a:pPr marL="68580" indent="0">
              <a:buNone/>
            </a:pPr>
            <a:endParaRPr lang="en-US" sz="1400" dirty="0"/>
          </a:p>
          <a:p>
            <a:r>
              <a:rPr lang="en-AU" b="1" dirty="0"/>
              <a:t>Hydration</a:t>
            </a:r>
            <a:r>
              <a:rPr lang="en-AU" dirty="0"/>
              <a:t> - Hydration occurs when protein binds with water, strengthening the protein </a:t>
            </a:r>
            <a:endParaRPr lang="en-AU" dirty="0" smtClean="0"/>
          </a:p>
          <a:p>
            <a:pPr marL="68580" indent="0">
              <a:buNone/>
            </a:pPr>
            <a:r>
              <a:rPr lang="en-AU" dirty="0"/>
              <a:t> </a:t>
            </a:r>
            <a:r>
              <a:rPr lang="en-AU" dirty="0" smtClean="0"/>
              <a:t>   molecules.</a:t>
            </a:r>
          </a:p>
          <a:p>
            <a:r>
              <a:rPr lang="en-AU" b="1" dirty="0" smtClean="0"/>
              <a:t>For example: </a:t>
            </a:r>
            <a:r>
              <a:rPr lang="en-AU" dirty="0" smtClean="0"/>
              <a:t>when </a:t>
            </a:r>
            <a:r>
              <a:rPr lang="en-AU" dirty="0"/>
              <a:t>water is added </a:t>
            </a:r>
            <a:endParaRPr lang="en-AU" dirty="0" smtClean="0"/>
          </a:p>
          <a:p>
            <a:pPr marL="68580" indent="0">
              <a:buNone/>
            </a:pPr>
            <a:r>
              <a:rPr lang="en-AU" dirty="0"/>
              <a:t> </a:t>
            </a:r>
            <a:r>
              <a:rPr lang="en-AU" dirty="0" smtClean="0"/>
              <a:t> to wheat </a:t>
            </a:r>
            <a:r>
              <a:rPr lang="en-AU" dirty="0"/>
              <a:t>flour it causes swelling of </a:t>
            </a:r>
          </a:p>
          <a:p>
            <a:pPr marL="68580" indent="0">
              <a:buNone/>
            </a:pPr>
            <a:r>
              <a:rPr lang="en-AU" dirty="0" smtClean="0"/>
              <a:t>  the proteins </a:t>
            </a:r>
            <a:r>
              <a:rPr lang="en-AU" dirty="0"/>
              <a:t>to form gluten.</a:t>
            </a:r>
            <a:endParaRPr lang="en-US" dirty="0"/>
          </a:p>
          <a:p>
            <a:pPr marL="68580" indent="0">
              <a:buNone/>
            </a:pPr>
            <a:endParaRPr lang="en-US" dirty="0"/>
          </a:p>
        </p:txBody>
      </p:sp>
      <p:pic>
        <p:nvPicPr>
          <p:cNvPr id="4" name="Picture 3"/>
          <p:cNvPicPr>
            <a:picLocks noChangeAspect="1"/>
          </p:cNvPicPr>
          <p:nvPr/>
        </p:nvPicPr>
        <p:blipFill>
          <a:blip r:embed="rId2" cstate="print"/>
          <a:stretch>
            <a:fillRect/>
          </a:stretch>
        </p:blipFill>
        <p:spPr>
          <a:xfrm>
            <a:off x="5391689" y="248024"/>
            <a:ext cx="2114486" cy="1612604"/>
          </a:xfrm>
          <a:prstGeom prst="rect">
            <a:avLst/>
          </a:prstGeom>
        </p:spPr>
      </p:pic>
      <p:pic>
        <p:nvPicPr>
          <p:cNvPr id="5" name="Picture 4"/>
          <p:cNvPicPr>
            <a:picLocks noChangeAspect="1"/>
          </p:cNvPicPr>
          <p:nvPr/>
        </p:nvPicPr>
        <p:blipFill>
          <a:blip r:embed="rId3" cstate="print"/>
          <a:stretch>
            <a:fillRect/>
          </a:stretch>
        </p:blipFill>
        <p:spPr>
          <a:xfrm>
            <a:off x="6213778" y="4729175"/>
            <a:ext cx="2249379" cy="1642132"/>
          </a:xfrm>
          <a:prstGeom prst="rect">
            <a:avLst/>
          </a:prstGeom>
        </p:spPr>
      </p:pic>
    </p:spTree>
    <p:extLst>
      <p:ext uri="{BB962C8B-B14F-4D97-AF65-F5344CB8AC3E}">
        <p14:creationId xmlns:p14="http://schemas.microsoft.com/office/powerpoint/2010/main" val="226823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31808"/>
            <a:ext cx="7024744" cy="1119234"/>
          </a:xfrm>
        </p:spPr>
        <p:txBody>
          <a:bodyPr>
            <a:normAutofit fontScale="90000"/>
          </a:bodyPr>
          <a:lstStyle/>
          <a:p>
            <a:r>
              <a:rPr lang="en-US" dirty="0" smtClean="0"/>
              <a:t>PROTEIN - DENATURATION</a:t>
            </a:r>
            <a:br>
              <a:rPr lang="en-US" dirty="0" smtClean="0"/>
            </a:br>
            <a:endParaRPr lang="en-US" dirty="0"/>
          </a:p>
        </p:txBody>
      </p:sp>
      <p:sp>
        <p:nvSpPr>
          <p:cNvPr id="3" name="Content Placeholder 2"/>
          <p:cNvSpPr>
            <a:spLocks noGrp="1"/>
          </p:cNvSpPr>
          <p:nvPr>
            <p:ph idx="1"/>
          </p:nvPr>
        </p:nvSpPr>
        <p:spPr>
          <a:xfrm>
            <a:off x="796534" y="1678852"/>
            <a:ext cx="7271700" cy="4476936"/>
          </a:xfrm>
        </p:spPr>
        <p:txBody>
          <a:bodyPr>
            <a:normAutofit/>
          </a:bodyPr>
          <a:lstStyle/>
          <a:p>
            <a:pPr marL="68580" indent="0">
              <a:buNone/>
            </a:pPr>
            <a:r>
              <a:rPr lang="en-AU" b="1" dirty="0" smtClean="0"/>
              <a:t>Denaturation</a:t>
            </a:r>
          </a:p>
          <a:p>
            <a:r>
              <a:rPr lang="en-AU" dirty="0" smtClean="0"/>
              <a:t> </a:t>
            </a:r>
            <a:r>
              <a:rPr lang="en-AU" dirty="0"/>
              <a:t>The structure of protein changes </a:t>
            </a:r>
            <a:r>
              <a:rPr lang="en-AU" dirty="0" smtClean="0"/>
              <a:t>when </a:t>
            </a:r>
            <a:r>
              <a:rPr lang="en-AU" dirty="0"/>
              <a:t>heat or mechanical </a:t>
            </a:r>
            <a:r>
              <a:rPr lang="en-AU" dirty="0" smtClean="0"/>
              <a:t>action (beating) </a:t>
            </a:r>
            <a:r>
              <a:rPr lang="en-AU" dirty="0"/>
              <a:t>is applied. </a:t>
            </a:r>
            <a:endParaRPr lang="en-AU" dirty="0" smtClean="0"/>
          </a:p>
          <a:p>
            <a:r>
              <a:rPr lang="en-AU" dirty="0" smtClean="0"/>
              <a:t>This </a:t>
            </a:r>
            <a:r>
              <a:rPr lang="en-AU" dirty="0"/>
              <a:t>process causes </a:t>
            </a:r>
            <a:r>
              <a:rPr lang="en-AU" dirty="0" smtClean="0"/>
              <a:t>the tangled amino </a:t>
            </a:r>
            <a:r>
              <a:rPr lang="en-AU" dirty="0"/>
              <a:t>acid chains to unravel as peptide bonds are broken. </a:t>
            </a:r>
            <a:endParaRPr lang="en-AU" dirty="0" smtClean="0"/>
          </a:p>
          <a:p>
            <a:r>
              <a:rPr lang="en-AU" dirty="0" smtClean="0"/>
              <a:t>Denaturation </a:t>
            </a:r>
            <a:r>
              <a:rPr lang="en-AU" dirty="0"/>
              <a:t>changes the chemical properties of </a:t>
            </a:r>
            <a:r>
              <a:rPr lang="en-AU" dirty="0" smtClean="0"/>
              <a:t>proteins </a:t>
            </a:r>
            <a:r>
              <a:rPr lang="en-AU" dirty="0"/>
              <a:t>so they become more palatable</a:t>
            </a:r>
            <a:r>
              <a:rPr lang="en-AU" dirty="0" smtClean="0"/>
              <a:t>.</a:t>
            </a:r>
          </a:p>
          <a:p>
            <a:pPr marL="68580" indent="0">
              <a:buNone/>
            </a:pPr>
            <a:endParaRPr lang="en-US" dirty="0"/>
          </a:p>
        </p:txBody>
      </p:sp>
    </p:spTree>
    <p:extLst>
      <p:ext uri="{BB962C8B-B14F-4D97-AF65-F5344CB8AC3E}">
        <p14:creationId xmlns:p14="http://schemas.microsoft.com/office/powerpoint/2010/main" val="3603770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Denaturation of protein</a:t>
            </a:r>
            <a:br>
              <a:rPr lang="en-US" dirty="0" smtClean="0"/>
            </a:br>
            <a:r>
              <a:rPr lang="en-US" dirty="0" smtClean="0"/>
              <a:t>in food preparation</a:t>
            </a:r>
            <a:endParaRPr lang="en-US" dirty="0"/>
          </a:p>
        </p:txBody>
      </p:sp>
      <p:sp>
        <p:nvSpPr>
          <p:cNvPr id="3" name="Content Placeholder 2"/>
          <p:cNvSpPr>
            <a:spLocks noGrp="1"/>
          </p:cNvSpPr>
          <p:nvPr>
            <p:ph idx="1"/>
          </p:nvPr>
        </p:nvSpPr>
        <p:spPr>
          <a:xfrm>
            <a:off x="731951" y="2323652"/>
            <a:ext cx="7513257" cy="3918231"/>
          </a:xfrm>
        </p:spPr>
        <p:txBody>
          <a:bodyPr>
            <a:normAutofit fontScale="85000" lnSpcReduction="20000"/>
          </a:bodyPr>
          <a:lstStyle/>
          <a:p>
            <a:pPr marL="68580" indent="0">
              <a:buNone/>
            </a:pPr>
            <a:r>
              <a:rPr lang="en-AU" b="1" dirty="0" smtClean="0"/>
              <a:t>Eggs</a:t>
            </a:r>
            <a:endParaRPr lang="en-US" dirty="0"/>
          </a:p>
          <a:p>
            <a:r>
              <a:rPr lang="en-AU" b="1" dirty="0"/>
              <a:t>Heat:</a:t>
            </a:r>
            <a:r>
              <a:rPr lang="en-AU" dirty="0"/>
              <a:t> the heat coagulates or sets the protein and gives the food product its shape or structure.</a:t>
            </a:r>
            <a:endParaRPr lang="en-US" dirty="0"/>
          </a:p>
          <a:p>
            <a:r>
              <a:rPr lang="en-AU" b="1" dirty="0"/>
              <a:t>Acids:</a:t>
            </a:r>
            <a:r>
              <a:rPr lang="en-AU" dirty="0"/>
              <a:t> Vinegar is added to poached egg to reduce temperature at which eggs coagulate. This enables the egg proteins to set quickly and retain their shape.</a:t>
            </a:r>
            <a:endParaRPr lang="en-US" dirty="0"/>
          </a:p>
          <a:p>
            <a:r>
              <a:rPr lang="en-AU" b="1" dirty="0"/>
              <a:t>Mechanical action</a:t>
            </a:r>
            <a:r>
              <a:rPr lang="en-AU" dirty="0"/>
              <a:t>: Aeration partially coagulates the proteins in eggs. The egg white is </a:t>
            </a:r>
            <a:r>
              <a:rPr lang="en-AU" dirty="0" err="1" smtClean="0"/>
              <a:t>dentured</a:t>
            </a:r>
            <a:r>
              <a:rPr lang="en-AU" dirty="0" smtClean="0"/>
              <a:t> </a:t>
            </a:r>
            <a:r>
              <a:rPr lang="en-AU" dirty="0"/>
              <a:t>to form an elastic framework of air </a:t>
            </a:r>
            <a:r>
              <a:rPr lang="en-AU" dirty="0" smtClean="0"/>
              <a:t>bubbles.</a:t>
            </a:r>
          </a:p>
          <a:p>
            <a:r>
              <a:rPr lang="en-AU" dirty="0" smtClean="0"/>
              <a:t>Beating egg </a:t>
            </a:r>
            <a:r>
              <a:rPr lang="en-AU" dirty="0" err="1" smtClean="0"/>
              <a:t>whites:</a:t>
            </a:r>
            <a:r>
              <a:rPr lang="en-AU" dirty="0" err="1" smtClean="0">
                <a:hlinkClick r:id="rId2"/>
              </a:rPr>
              <a:t>http</a:t>
            </a:r>
            <a:r>
              <a:rPr lang="en-AU" dirty="0">
                <a:hlinkClick r:id="rId2"/>
              </a:rPr>
              <a:t>://www.youtube.com/watch?v=SEfO4cL-</a:t>
            </a:r>
            <a:r>
              <a:rPr lang="en-AU" dirty="0" smtClean="0">
                <a:hlinkClick r:id="rId2"/>
              </a:rPr>
              <a:t>yqM</a:t>
            </a:r>
            <a:endParaRPr lang="en-AU" dirty="0" smtClean="0"/>
          </a:p>
          <a:p>
            <a:r>
              <a:rPr lang="en-AU" dirty="0" smtClean="0"/>
              <a:t> </a:t>
            </a:r>
            <a:r>
              <a:rPr lang="en-AU" dirty="0"/>
              <a:t>This trapped air expands when heated in the oven and helps leaven the product e.g. meringues or soufflés.</a:t>
            </a:r>
            <a:endParaRPr lang="en-US" dirty="0"/>
          </a:p>
          <a:p>
            <a:endParaRPr lang="en-US" dirty="0"/>
          </a:p>
        </p:txBody>
      </p:sp>
      <p:pic>
        <p:nvPicPr>
          <p:cNvPr id="4" name="Picture 3"/>
          <p:cNvPicPr>
            <a:picLocks noChangeAspect="1"/>
          </p:cNvPicPr>
          <p:nvPr/>
        </p:nvPicPr>
        <p:blipFill>
          <a:blip r:embed="rId3" cstate="print"/>
          <a:stretch>
            <a:fillRect/>
          </a:stretch>
        </p:blipFill>
        <p:spPr>
          <a:xfrm>
            <a:off x="6411728" y="552222"/>
            <a:ext cx="2536007" cy="1899558"/>
          </a:xfrm>
          <a:prstGeom prst="rect">
            <a:avLst/>
          </a:prstGeom>
        </p:spPr>
      </p:pic>
    </p:spTree>
    <p:extLst>
      <p:ext uri="{BB962C8B-B14F-4D97-AF65-F5344CB8AC3E}">
        <p14:creationId xmlns:p14="http://schemas.microsoft.com/office/powerpoint/2010/main" val="1394783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PROTEIN – COAGULATION</a:t>
            </a:r>
            <a:br>
              <a:rPr lang="en-US" dirty="0" smtClean="0"/>
            </a:br>
            <a:endParaRPr lang="en-US" dirty="0"/>
          </a:p>
        </p:txBody>
      </p:sp>
      <p:sp>
        <p:nvSpPr>
          <p:cNvPr id="3" name="Content Placeholder 2"/>
          <p:cNvSpPr>
            <a:spLocks noGrp="1"/>
          </p:cNvSpPr>
          <p:nvPr>
            <p:ph idx="1"/>
          </p:nvPr>
        </p:nvSpPr>
        <p:spPr>
          <a:xfrm>
            <a:off x="1043492" y="1867393"/>
            <a:ext cx="7491602" cy="4316519"/>
          </a:xfrm>
        </p:spPr>
        <p:txBody>
          <a:bodyPr>
            <a:normAutofit/>
          </a:bodyPr>
          <a:lstStyle/>
          <a:p>
            <a:pPr marL="342900" lvl="1"/>
            <a:r>
              <a:rPr lang="en-AU" b="1" dirty="0"/>
              <a:t>Coagulation </a:t>
            </a:r>
            <a:endParaRPr lang="en-AU" b="1" dirty="0" smtClean="0"/>
          </a:p>
          <a:p>
            <a:pPr marL="342900" lvl="1"/>
            <a:r>
              <a:rPr lang="en-AU" b="1" dirty="0" smtClean="0"/>
              <a:t> </a:t>
            </a:r>
            <a:r>
              <a:rPr lang="en-AU" dirty="0"/>
              <a:t>The final stage of denaturation process is coagulation, which results in the setting of the protein. </a:t>
            </a:r>
            <a:endParaRPr lang="en-AU" dirty="0" smtClean="0"/>
          </a:p>
          <a:p>
            <a:pPr marL="342900" lvl="1"/>
            <a:r>
              <a:rPr lang="en-AU" dirty="0" smtClean="0"/>
              <a:t>Liquids </a:t>
            </a:r>
            <a:r>
              <a:rPr lang="en-AU" dirty="0"/>
              <a:t>containing proteins can change from a liquid to form a gel. </a:t>
            </a:r>
            <a:endParaRPr lang="en-US" dirty="0"/>
          </a:p>
          <a:p>
            <a:r>
              <a:rPr lang="en-US" dirty="0" smtClean="0"/>
              <a:t>Example – cooking an egg.</a:t>
            </a:r>
          </a:p>
          <a:p>
            <a:r>
              <a:rPr lang="en-US" dirty="0" smtClean="0"/>
              <a:t>Egg coagulation:</a:t>
            </a:r>
          </a:p>
          <a:p>
            <a:pPr marL="68580" indent="0">
              <a:buNone/>
            </a:pPr>
            <a:r>
              <a:rPr lang="en-US" dirty="0" smtClean="0">
                <a:hlinkClick r:id="rId2"/>
              </a:rPr>
              <a:t>http</a:t>
            </a:r>
            <a:r>
              <a:rPr lang="en-US" dirty="0">
                <a:hlinkClick r:id="rId2"/>
              </a:rPr>
              <a:t>://www.youtube.com/watch?v=</a:t>
            </a:r>
            <a:r>
              <a:rPr lang="en-US" dirty="0" smtClean="0">
                <a:hlinkClick r:id="rId2"/>
              </a:rPr>
              <a:t>y77dNgSbrQI</a:t>
            </a:r>
            <a:endParaRPr lang="en-US" dirty="0" smtClean="0"/>
          </a:p>
          <a:p>
            <a:pPr marL="68580" indent="0">
              <a:buNone/>
            </a:pPr>
            <a:endParaRPr lang="en-US" dirty="0"/>
          </a:p>
        </p:txBody>
      </p:sp>
    </p:spTree>
    <p:extLst>
      <p:ext uri="{BB962C8B-B14F-4D97-AF65-F5344CB8AC3E}">
        <p14:creationId xmlns:p14="http://schemas.microsoft.com/office/powerpoint/2010/main" val="1072375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295988"/>
          </a:xfrm>
        </p:spPr>
        <p:txBody>
          <a:bodyPr>
            <a:normAutofit fontScale="90000"/>
          </a:bodyPr>
          <a:lstStyle/>
          <a:p>
            <a:r>
              <a:rPr lang="en-US" dirty="0" smtClean="0"/>
              <a:t>PROTEIN – The difference between essential &amp; </a:t>
            </a:r>
            <a:br>
              <a:rPr lang="en-US" dirty="0" smtClean="0"/>
            </a:br>
            <a:r>
              <a:rPr lang="en-US" dirty="0" smtClean="0"/>
              <a:t>non-essential Amino Acids?</a:t>
            </a:r>
            <a:endParaRPr lang="en-US" dirty="0"/>
          </a:p>
        </p:txBody>
      </p:sp>
      <p:sp>
        <p:nvSpPr>
          <p:cNvPr id="3" name="Content Placeholder 2"/>
          <p:cNvSpPr>
            <a:spLocks noGrp="1"/>
          </p:cNvSpPr>
          <p:nvPr>
            <p:ph idx="1"/>
          </p:nvPr>
        </p:nvSpPr>
        <p:spPr>
          <a:xfrm>
            <a:off x="688896" y="2323652"/>
            <a:ext cx="7707008" cy="4230897"/>
          </a:xfrm>
        </p:spPr>
        <p:txBody>
          <a:bodyPr>
            <a:normAutofit fontScale="92500" lnSpcReduction="20000"/>
          </a:bodyPr>
          <a:lstStyle/>
          <a:p>
            <a:pPr lvl="0"/>
            <a:r>
              <a:rPr lang="en-AU" dirty="0" smtClean="0"/>
              <a:t>There </a:t>
            </a:r>
            <a:r>
              <a:rPr lang="en-AU" dirty="0"/>
              <a:t>are </a:t>
            </a:r>
            <a:r>
              <a:rPr lang="en-AU" b="1" dirty="0"/>
              <a:t>essential and non-essential</a:t>
            </a:r>
            <a:r>
              <a:rPr lang="en-AU" dirty="0"/>
              <a:t> amino acids</a:t>
            </a:r>
            <a:r>
              <a:rPr lang="en-AU" dirty="0" smtClean="0"/>
              <a:t>.</a:t>
            </a:r>
          </a:p>
          <a:p>
            <a:pPr lvl="0"/>
            <a:r>
              <a:rPr lang="en-AU" dirty="0"/>
              <a:t>All </a:t>
            </a:r>
            <a:r>
              <a:rPr lang="en-AU" b="1" dirty="0"/>
              <a:t>essential amino acids </a:t>
            </a:r>
            <a:r>
              <a:rPr lang="en-AU" dirty="0"/>
              <a:t>must be present for humans to form </a:t>
            </a:r>
            <a:r>
              <a:rPr lang="en-AU" dirty="0" smtClean="0"/>
              <a:t>protein in the body.</a:t>
            </a:r>
          </a:p>
          <a:p>
            <a:r>
              <a:rPr lang="en-AU" dirty="0"/>
              <a:t>N</a:t>
            </a:r>
            <a:r>
              <a:rPr lang="en-AU" dirty="0" smtClean="0"/>
              <a:t>on</a:t>
            </a:r>
            <a:r>
              <a:rPr lang="en-AU" dirty="0"/>
              <a:t>-essential amino acids </a:t>
            </a:r>
            <a:r>
              <a:rPr lang="en-AU" b="1" dirty="0"/>
              <a:t>can</a:t>
            </a:r>
            <a:r>
              <a:rPr lang="en-AU" dirty="0"/>
              <a:t> </a:t>
            </a:r>
            <a:r>
              <a:rPr lang="en-AU" dirty="0" smtClean="0"/>
              <a:t>be produced by </a:t>
            </a:r>
            <a:r>
              <a:rPr lang="en-AU" dirty="0"/>
              <a:t>the </a:t>
            </a:r>
            <a:r>
              <a:rPr lang="en-AU" dirty="0" smtClean="0"/>
              <a:t>body.</a:t>
            </a:r>
          </a:p>
          <a:p>
            <a:r>
              <a:rPr lang="en-AU" dirty="0" smtClean="0"/>
              <a:t>Essential amino acids </a:t>
            </a:r>
            <a:r>
              <a:rPr lang="en-AU" b="1" dirty="0" smtClean="0"/>
              <a:t>cannot</a:t>
            </a:r>
            <a:r>
              <a:rPr lang="en-AU" dirty="0" smtClean="0"/>
              <a:t> be produced by the body and must be consumed in the diet.</a:t>
            </a:r>
          </a:p>
          <a:p>
            <a:r>
              <a:rPr lang="en-AU" dirty="0" smtClean="0"/>
              <a:t>Protein </a:t>
            </a:r>
            <a:r>
              <a:rPr lang="en-AU" dirty="0"/>
              <a:t>foods are classified as complete and incomplete proteins. </a:t>
            </a:r>
            <a:endParaRPr lang="en-AU" dirty="0" smtClean="0"/>
          </a:p>
          <a:p>
            <a:r>
              <a:rPr lang="en-AU" b="1" dirty="0" smtClean="0"/>
              <a:t>Complete proteins </a:t>
            </a:r>
            <a:r>
              <a:rPr lang="en-AU" dirty="0" smtClean="0"/>
              <a:t>contain all the essential amino acids.</a:t>
            </a:r>
          </a:p>
          <a:p>
            <a:r>
              <a:rPr lang="en-AU" b="1" dirty="0" smtClean="0"/>
              <a:t>Incomplete proteins </a:t>
            </a:r>
            <a:r>
              <a:rPr lang="en-AU" dirty="0" smtClean="0"/>
              <a:t>only contain some essential amino acids.</a:t>
            </a:r>
            <a:endParaRPr lang="en-US" dirty="0"/>
          </a:p>
        </p:txBody>
      </p:sp>
    </p:spTree>
    <p:extLst>
      <p:ext uri="{BB962C8B-B14F-4D97-AF65-F5344CB8AC3E}">
        <p14:creationId xmlns:p14="http://schemas.microsoft.com/office/powerpoint/2010/main" val="2456643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Complete &amp; Incomplete Proteins</a:t>
            </a:r>
            <a:endParaRPr lang="en-US" dirty="0"/>
          </a:p>
        </p:txBody>
      </p:sp>
      <p:sp>
        <p:nvSpPr>
          <p:cNvPr id="3" name="Content Placeholder 2"/>
          <p:cNvSpPr>
            <a:spLocks noGrp="1"/>
          </p:cNvSpPr>
          <p:nvPr>
            <p:ph idx="1"/>
          </p:nvPr>
        </p:nvSpPr>
        <p:spPr>
          <a:xfrm>
            <a:off x="541250" y="2323652"/>
            <a:ext cx="5683123" cy="3943545"/>
          </a:xfrm>
        </p:spPr>
        <p:txBody>
          <a:bodyPr/>
          <a:lstStyle/>
          <a:p>
            <a:pPr lvl="0"/>
            <a:r>
              <a:rPr lang="en-AU" b="1" dirty="0"/>
              <a:t>Complete protein</a:t>
            </a:r>
            <a:r>
              <a:rPr lang="en-AU" dirty="0"/>
              <a:t> foods are those that contain all of the essential amino acids. Food examples include: meat</a:t>
            </a:r>
            <a:r>
              <a:rPr lang="en-AU" dirty="0" smtClean="0"/>
              <a:t>, dairy &amp; </a:t>
            </a:r>
            <a:r>
              <a:rPr lang="en-AU" dirty="0"/>
              <a:t>soy products</a:t>
            </a:r>
          </a:p>
          <a:p>
            <a:pPr lvl="0"/>
            <a:r>
              <a:rPr lang="en-AU" b="1" dirty="0"/>
              <a:t>Incomplete protein </a:t>
            </a:r>
            <a:r>
              <a:rPr lang="en-AU" dirty="0"/>
              <a:t>foods only contain some essential amino acids. Food examples include: Most food from plant sources with the exception of soybeans.</a:t>
            </a:r>
          </a:p>
          <a:p>
            <a:pPr lvl="0"/>
            <a:endParaRPr lang="en-US" dirty="0"/>
          </a:p>
          <a:p>
            <a:endParaRPr lang="en-US" dirty="0"/>
          </a:p>
        </p:txBody>
      </p:sp>
      <p:pic>
        <p:nvPicPr>
          <p:cNvPr id="4" name="Picture 3"/>
          <p:cNvPicPr>
            <a:picLocks noChangeAspect="1"/>
          </p:cNvPicPr>
          <p:nvPr/>
        </p:nvPicPr>
        <p:blipFill>
          <a:blip r:embed="rId2" cstate="print"/>
          <a:stretch>
            <a:fillRect/>
          </a:stretch>
        </p:blipFill>
        <p:spPr>
          <a:xfrm>
            <a:off x="6224373" y="2022409"/>
            <a:ext cx="2667824" cy="1930130"/>
          </a:xfrm>
          <a:prstGeom prst="rect">
            <a:avLst/>
          </a:prstGeom>
        </p:spPr>
      </p:pic>
      <p:pic>
        <p:nvPicPr>
          <p:cNvPr id="5" name="Picture 4"/>
          <p:cNvPicPr>
            <a:picLocks noChangeAspect="1"/>
          </p:cNvPicPr>
          <p:nvPr/>
        </p:nvPicPr>
        <p:blipFill>
          <a:blip r:embed="rId3" cstate="print"/>
          <a:stretch>
            <a:fillRect/>
          </a:stretch>
        </p:blipFill>
        <p:spPr>
          <a:xfrm>
            <a:off x="6331985" y="4307035"/>
            <a:ext cx="2560212" cy="1960162"/>
          </a:xfrm>
          <a:prstGeom prst="rect">
            <a:avLst/>
          </a:prstGeom>
        </p:spPr>
      </p:pic>
    </p:spTree>
    <p:extLst>
      <p:ext uri="{BB962C8B-B14F-4D97-AF65-F5344CB8AC3E}">
        <p14:creationId xmlns:p14="http://schemas.microsoft.com/office/powerpoint/2010/main" val="1562863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CARBOHYDRATES (Starches)</a:t>
            </a:r>
            <a:br>
              <a:rPr lang="en-US" dirty="0" smtClean="0"/>
            </a:br>
            <a:endParaRPr lang="en-US" dirty="0"/>
          </a:p>
        </p:txBody>
      </p:sp>
      <p:sp>
        <p:nvSpPr>
          <p:cNvPr id="3" name="Content Placeholder 2"/>
          <p:cNvSpPr>
            <a:spLocks noGrp="1"/>
          </p:cNvSpPr>
          <p:nvPr>
            <p:ph idx="1"/>
          </p:nvPr>
        </p:nvSpPr>
        <p:spPr>
          <a:xfrm>
            <a:off x="616292" y="1786470"/>
            <a:ext cx="8105174" cy="4375926"/>
          </a:xfrm>
        </p:spPr>
        <p:txBody>
          <a:bodyPr>
            <a:normAutofit/>
          </a:bodyPr>
          <a:lstStyle/>
          <a:p>
            <a:pPr lvl="0"/>
            <a:r>
              <a:rPr lang="en-AU" dirty="0"/>
              <a:t>Carbohydrates are made up of </a:t>
            </a:r>
            <a:r>
              <a:rPr lang="en-AU" dirty="0" smtClean="0"/>
              <a:t>glucose</a:t>
            </a:r>
            <a:r>
              <a:rPr lang="en-AU" dirty="0"/>
              <a:t>. </a:t>
            </a:r>
            <a:endParaRPr lang="en-AU" dirty="0" smtClean="0"/>
          </a:p>
          <a:p>
            <a:pPr lvl="0"/>
            <a:r>
              <a:rPr lang="en-AU" dirty="0" smtClean="0"/>
              <a:t>Starch </a:t>
            </a:r>
            <a:r>
              <a:rPr lang="en-AU" dirty="0"/>
              <a:t>is the most common carbohydrate found naturally in food. </a:t>
            </a:r>
            <a:endParaRPr lang="en-AU" dirty="0" smtClean="0"/>
          </a:p>
          <a:p>
            <a:pPr lvl="0"/>
            <a:endParaRPr lang="en-AU" dirty="0" smtClean="0"/>
          </a:p>
          <a:p>
            <a:pPr lvl="0"/>
            <a:r>
              <a:rPr lang="en-AU" dirty="0" smtClean="0"/>
              <a:t>The </a:t>
            </a:r>
            <a:r>
              <a:rPr lang="en-AU" dirty="0"/>
              <a:t>classification of carbohydrates is:</a:t>
            </a:r>
            <a:endParaRPr lang="en-US" dirty="0"/>
          </a:p>
          <a:p>
            <a:pPr lvl="1"/>
            <a:r>
              <a:rPr lang="en-AU" sz="2400" dirty="0"/>
              <a:t>Monosaccharide’s – glucose, fructose, </a:t>
            </a:r>
            <a:r>
              <a:rPr lang="en-AU" sz="2400" dirty="0" err="1"/>
              <a:t>galactose</a:t>
            </a:r>
            <a:endParaRPr lang="en-US" sz="2400" dirty="0"/>
          </a:p>
          <a:p>
            <a:pPr lvl="1"/>
            <a:r>
              <a:rPr lang="en-AU" sz="2400" dirty="0"/>
              <a:t>Disaccharides – sucrose, lactose, maltose</a:t>
            </a:r>
            <a:endParaRPr lang="en-US" sz="2400" dirty="0"/>
          </a:p>
          <a:p>
            <a:pPr lvl="1"/>
            <a:r>
              <a:rPr lang="en-AU" sz="2400" dirty="0"/>
              <a:t>Polysaccharides – starch, cellulose</a:t>
            </a:r>
            <a:endParaRPr lang="en-US" sz="2400" dirty="0"/>
          </a:p>
          <a:p>
            <a:pPr marL="68580" indent="0">
              <a:buNone/>
            </a:pPr>
            <a:endParaRPr lang="en-US" dirty="0"/>
          </a:p>
        </p:txBody>
      </p:sp>
    </p:spTree>
    <p:extLst>
      <p:ext uri="{BB962C8B-B14F-4D97-AF65-F5344CB8AC3E}">
        <p14:creationId xmlns:p14="http://schemas.microsoft.com/office/powerpoint/2010/main" val="1790835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91208"/>
            <a:ext cx="7024744" cy="1165990"/>
          </a:xfrm>
        </p:spPr>
        <p:txBody>
          <a:bodyPr>
            <a:normAutofit/>
          </a:bodyPr>
          <a:lstStyle/>
          <a:p>
            <a:r>
              <a:rPr lang="en-US" sz="3200" dirty="0" smtClean="0"/>
              <a:t>STARCH - Functional properties in food preparation &amp; processing</a:t>
            </a:r>
            <a:endParaRPr lang="en-US" sz="3200" dirty="0"/>
          </a:p>
        </p:txBody>
      </p:sp>
      <p:sp>
        <p:nvSpPr>
          <p:cNvPr id="3" name="Content Placeholder 2"/>
          <p:cNvSpPr>
            <a:spLocks noGrp="1"/>
          </p:cNvSpPr>
          <p:nvPr>
            <p:ph idx="1"/>
          </p:nvPr>
        </p:nvSpPr>
        <p:spPr>
          <a:xfrm>
            <a:off x="1043490" y="1957198"/>
            <a:ext cx="7366700" cy="3875431"/>
          </a:xfrm>
        </p:spPr>
        <p:txBody>
          <a:bodyPr/>
          <a:lstStyle/>
          <a:p>
            <a:r>
              <a:rPr lang="en-AU" dirty="0" smtClean="0">
                <a:solidFill>
                  <a:schemeClr val="tx1"/>
                </a:solidFill>
              </a:rPr>
              <a:t>Starch </a:t>
            </a:r>
            <a:r>
              <a:rPr lang="en-AU" dirty="0">
                <a:solidFill>
                  <a:schemeClr val="tx1"/>
                </a:solidFill>
              </a:rPr>
              <a:t>is bland </a:t>
            </a:r>
            <a:r>
              <a:rPr lang="en-AU" dirty="0" smtClean="0">
                <a:solidFill>
                  <a:schemeClr val="tx1"/>
                </a:solidFill>
              </a:rPr>
              <a:t>in </a:t>
            </a:r>
            <a:r>
              <a:rPr lang="en-AU" dirty="0">
                <a:solidFill>
                  <a:schemeClr val="tx1"/>
                </a:solidFill>
              </a:rPr>
              <a:t>taste and abundant in cereals and vegetables</a:t>
            </a:r>
            <a:r>
              <a:rPr lang="en-AU" dirty="0" smtClean="0">
                <a:solidFill>
                  <a:schemeClr val="tx1"/>
                </a:solidFill>
              </a:rPr>
              <a:t>.</a:t>
            </a:r>
          </a:p>
          <a:p>
            <a:pPr marL="68580" indent="0">
              <a:buNone/>
            </a:pPr>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pPr marL="68580" indent="0">
              <a:buNone/>
            </a:pPr>
            <a:r>
              <a:rPr lang="en-US" dirty="0" smtClean="0">
                <a:solidFill>
                  <a:schemeClr val="tx1"/>
                </a:solidFill>
              </a:rPr>
              <a:t>         Potatoes                 Corn starch</a:t>
            </a:r>
            <a:endParaRPr lang="en-US" dirty="0">
              <a:solidFill>
                <a:schemeClr val="tx1"/>
              </a:solidFill>
            </a:endParaRPr>
          </a:p>
          <a:p>
            <a:r>
              <a:rPr lang="en-AU" dirty="0" smtClean="0">
                <a:solidFill>
                  <a:schemeClr val="tx1"/>
                </a:solidFill>
              </a:rPr>
              <a:t>Sugars </a:t>
            </a:r>
            <a:r>
              <a:rPr lang="en-AU" dirty="0">
                <a:solidFill>
                  <a:schemeClr val="tx1"/>
                </a:solidFill>
              </a:rPr>
              <a:t>are sweet to taste and occur naturally in </a:t>
            </a:r>
            <a:r>
              <a:rPr lang="en-AU" dirty="0" smtClean="0">
                <a:solidFill>
                  <a:schemeClr val="tx1"/>
                </a:solidFill>
              </a:rPr>
              <a:t>fruits.</a:t>
            </a:r>
            <a:endParaRPr lang="en-US" dirty="0">
              <a:solidFill>
                <a:schemeClr val="tx1"/>
              </a:solidFill>
            </a:endParaRPr>
          </a:p>
          <a:p>
            <a:endParaRPr lang="en-US" dirty="0"/>
          </a:p>
        </p:txBody>
      </p:sp>
      <p:pic>
        <p:nvPicPr>
          <p:cNvPr id="4" name="Picture 3"/>
          <p:cNvPicPr>
            <a:picLocks noChangeAspect="1"/>
          </p:cNvPicPr>
          <p:nvPr/>
        </p:nvPicPr>
        <p:blipFill>
          <a:blip r:embed="rId3" cstate="print"/>
          <a:stretch>
            <a:fillRect/>
          </a:stretch>
        </p:blipFill>
        <p:spPr>
          <a:xfrm>
            <a:off x="1960392" y="2836490"/>
            <a:ext cx="1286123" cy="1286123"/>
          </a:xfrm>
          <a:prstGeom prst="rect">
            <a:avLst/>
          </a:prstGeom>
        </p:spPr>
      </p:pic>
      <p:pic>
        <p:nvPicPr>
          <p:cNvPr id="5" name="Picture 4"/>
          <p:cNvPicPr>
            <a:picLocks noChangeAspect="1"/>
          </p:cNvPicPr>
          <p:nvPr/>
        </p:nvPicPr>
        <p:blipFill>
          <a:blip r:embed="rId4" cstate="print"/>
          <a:stretch>
            <a:fillRect/>
          </a:stretch>
        </p:blipFill>
        <p:spPr>
          <a:xfrm>
            <a:off x="4708276" y="2836490"/>
            <a:ext cx="1286123" cy="1286123"/>
          </a:xfrm>
          <a:prstGeom prst="rect">
            <a:avLst/>
          </a:prstGeom>
        </p:spPr>
      </p:pic>
      <p:pic>
        <p:nvPicPr>
          <p:cNvPr id="6" name="Picture 5"/>
          <p:cNvPicPr>
            <a:picLocks noChangeAspect="1"/>
          </p:cNvPicPr>
          <p:nvPr/>
        </p:nvPicPr>
        <p:blipFill>
          <a:blip r:embed="rId5" cstate="print"/>
          <a:stretch>
            <a:fillRect/>
          </a:stretch>
        </p:blipFill>
        <p:spPr>
          <a:xfrm>
            <a:off x="6125570" y="4954350"/>
            <a:ext cx="1942664" cy="1455123"/>
          </a:xfrm>
          <a:prstGeom prst="rect">
            <a:avLst/>
          </a:prstGeom>
        </p:spPr>
      </p:pic>
      <p:pic>
        <p:nvPicPr>
          <p:cNvPr id="7" name="Picture 6"/>
          <p:cNvPicPr>
            <a:picLocks noChangeAspect="1"/>
          </p:cNvPicPr>
          <p:nvPr/>
        </p:nvPicPr>
        <p:blipFill>
          <a:blip r:embed="rId6" cstate="print"/>
          <a:stretch>
            <a:fillRect/>
          </a:stretch>
        </p:blipFill>
        <p:spPr>
          <a:xfrm>
            <a:off x="3641726" y="4936765"/>
            <a:ext cx="1963073" cy="1470409"/>
          </a:xfrm>
          <a:prstGeom prst="rect">
            <a:avLst/>
          </a:prstGeom>
        </p:spPr>
      </p:pic>
    </p:spTree>
    <p:extLst>
      <p:ext uri="{BB962C8B-B14F-4D97-AF65-F5344CB8AC3E}">
        <p14:creationId xmlns:p14="http://schemas.microsoft.com/office/powerpoint/2010/main" val="30451128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930996"/>
          </a:xfrm>
        </p:spPr>
        <p:txBody>
          <a:bodyPr>
            <a:normAutofit fontScale="90000"/>
          </a:bodyPr>
          <a:lstStyle/>
          <a:p>
            <a:r>
              <a:rPr lang="en-US" dirty="0" smtClean="0"/>
              <a:t>STARCH – DEXTRINISATION</a:t>
            </a:r>
            <a:br>
              <a:rPr lang="en-US" dirty="0" smtClean="0"/>
            </a:br>
            <a:endParaRPr lang="en-US" dirty="0"/>
          </a:p>
        </p:txBody>
      </p:sp>
      <p:sp>
        <p:nvSpPr>
          <p:cNvPr id="3" name="Content Placeholder 2"/>
          <p:cNvSpPr>
            <a:spLocks noGrp="1"/>
          </p:cNvSpPr>
          <p:nvPr>
            <p:ph idx="1"/>
          </p:nvPr>
        </p:nvSpPr>
        <p:spPr>
          <a:xfrm>
            <a:off x="1043492" y="1721900"/>
            <a:ext cx="6777317" cy="4326270"/>
          </a:xfrm>
        </p:spPr>
        <p:txBody>
          <a:bodyPr>
            <a:normAutofit/>
          </a:bodyPr>
          <a:lstStyle/>
          <a:p>
            <a:r>
              <a:rPr lang="en-AU" dirty="0">
                <a:solidFill>
                  <a:schemeClr val="tx1"/>
                </a:solidFill>
              </a:rPr>
              <a:t>Starches in food preparation and </a:t>
            </a:r>
            <a:r>
              <a:rPr lang="en-AU" dirty="0" smtClean="0">
                <a:solidFill>
                  <a:schemeClr val="tx1"/>
                </a:solidFill>
              </a:rPr>
              <a:t>processing:</a:t>
            </a:r>
          </a:p>
          <a:p>
            <a:endParaRPr lang="en-US" dirty="0">
              <a:solidFill>
                <a:schemeClr val="tx1"/>
              </a:solidFill>
            </a:endParaRPr>
          </a:p>
          <a:p>
            <a:r>
              <a:rPr lang="en-AU" b="1" dirty="0">
                <a:solidFill>
                  <a:schemeClr val="tx1"/>
                </a:solidFill>
              </a:rPr>
              <a:t>Dextrinisation</a:t>
            </a:r>
            <a:r>
              <a:rPr lang="en-AU" dirty="0">
                <a:solidFill>
                  <a:schemeClr val="tx1"/>
                </a:solidFill>
              </a:rPr>
              <a:t>: causes a browning reaction in starch foods that can occur. When starch granules are exposed to dry heat, as on the surface of baked vegetables or brown crusts on baked bread. </a:t>
            </a:r>
            <a:endParaRPr lang="en-US" dirty="0">
              <a:solidFill>
                <a:schemeClr val="tx1"/>
              </a:solidFill>
            </a:endParaRPr>
          </a:p>
          <a:p>
            <a:endParaRPr lang="en-US" dirty="0"/>
          </a:p>
          <a:p>
            <a:endParaRPr lang="en-US" dirty="0"/>
          </a:p>
        </p:txBody>
      </p:sp>
      <p:pic>
        <p:nvPicPr>
          <p:cNvPr id="4" name="Picture 3"/>
          <p:cNvPicPr>
            <a:picLocks noChangeAspect="1"/>
          </p:cNvPicPr>
          <p:nvPr/>
        </p:nvPicPr>
        <p:blipFill>
          <a:blip r:embed="rId3" cstate="print"/>
          <a:stretch>
            <a:fillRect/>
          </a:stretch>
        </p:blipFill>
        <p:spPr>
          <a:xfrm>
            <a:off x="4073946" y="4901959"/>
            <a:ext cx="1828800" cy="1676400"/>
          </a:xfrm>
          <a:prstGeom prst="rect">
            <a:avLst/>
          </a:prstGeom>
        </p:spPr>
      </p:pic>
    </p:spTree>
    <p:extLst>
      <p:ext uri="{BB962C8B-B14F-4D97-AF65-F5344CB8AC3E}">
        <p14:creationId xmlns:p14="http://schemas.microsoft.com/office/powerpoint/2010/main" val="1206680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48174"/>
            <a:ext cx="7024744" cy="989719"/>
          </a:xfrm>
        </p:spPr>
        <p:txBody>
          <a:bodyPr>
            <a:normAutofit fontScale="90000"/>
          </a:bodyPr>
          <a:lstStyle/>
          <a:p>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STARCH – GELATINISATION</a:t>
            </a:r>
            <a:endParaRPr lang="en-US" dirty="0"/>
          </a:p>
        </p:txBody>
      </p:sp>
      <p:sp>
        <p:nvSpPr>
          <p:cNvPr id="3" name="Content Placeholder 2"/>
          <p:cNvSpPr>
            <a:spLocks noGrp="1"/>
          </p:cNvSpPr>
          <p:nvPr>
            <p:ph idx="1"/>
          </p:nvPr>
        </p:nvSpPr>
        <p:spPr>
          <a:xfrm>
            <a:off x="1043492" y="1437893"/>
            <a:ext cx="7223244" cy="4760944"/>
          </a:xfrm>
        </p:spPr>
        <p:txBody>
          <a:bodyPr>
            <a:normAutofit fontScale="92500" lnSpcReduction="10000"/>
          </a:bodyPr>
          <a:lstStyle/>
          <a:p>
            <a:r>
              <a:rPr lang="en-AU" b="1" dirty="0">
                <a:solidFill>
                  <a:schemeClr val="tx1"/>
                </a:solidFill>
              </a:rPr>
              <a:t>Gelatinisation</a:t>
            </a:r>
            <a:r>
              <a:rPr lang="en-AU" dirty="0">
                <a:solidFill>
                  <a:schemeClr val="tx1"/>
                </a:solidFill>
              </a:rPr>
              <a:t>: starch granules are made up </a:t>
            </a:r>
            <a:r>
              <a:rPr lang="en-AU" dirty="0" smtClean="0">
                <a:solidFill>
                  <a:schemeClr val="tx1"/>
                </a:solidFill>
              </a:rPr>
              <a:t>of </a:t>
            </a:r>
            <a:r>
              <a:rPr lang="en-AU" dirty="0">
                <a:solidFill>
                  <a:schemeClr val="tx1"/>
                </a:solidFill>
              </a:rPr>
              <a:t>starch molecules. </a:t>
            </a:r>
            <a:endParaRPr lang="en-AU" dirty="0" smtClean="0">
              <a:solidFill>
                <a:schemeClr val="tx1"/>
              </a:solidFill>
            </a:endParaRPr>
          </a:p>
          <a:p>
            <a:r>
              <a:rPr lang="en-AU" dirty="0" smtClean="0">
                <a:solidFill>
                  <a:schemeClr val="tx1"/>
                </a:solidFill>
              </a:rPr>
              <a:t>The </a:t>
            </a:r>
            <a:r>
              <a:rPr lang="en-AU" dirty="0">
                <a:solidFill>
                  <a:schemeClr val="tx1"/>
                </a:solidFill>
              </a:rPr>
              <a:t>granules are large and do not dissolve in water. </a:t>
            </a:r>
            <a:endParaRPr lang="en-AU" dirty="0" smtClean="0">
              <a:solidFill>
                <a:schemeClr val="tx1"/>
              </a:solidFill>
            </a:endParaRPr>
          </a:p>
          <a:p>
            <a:r>
              <a:rPr lang="en-AU" dirty="0" smtClean="0">
                <a:solidFill>
                  <a:schemeClr val="tx1"/>
                </a:solidFill>
              </a:rPr>
              <a:t>If </a:t>
            </a:r>
            <a:r>
              <a:rPr lang="en-AU" dirty="0">
                <a:solidFill>
                  <a:schemeClr val="tx1"/>
                </a:solidFill>
              </a:rPr>
              <a:t>heat (65-70 degrees C) is applied, the starch granule will soften and absorb water. </a:t>
            </a:r>
            <a:endParaRPr lang="en-AU" dirty="0" smtClean="0">
              <a:solidFill>
                <a:schemeClr val="tx1"/>
              </a:solidFill>
            </a:endParaRPr>
          </a:p>
          <a:p>
            <a:r>
              <a:rPr lang="en-AU" dirty="0" smtClean="0">
                <a:solidFill>
                  <a:schemeClr val="tx1"/>
                </a:solidFill>
              </a:rPr>
              <a:t>As </a:t>
            </a:r>
            <a:r>
              <a:rPr lang="en-AU" dirty="0">
                <a:solidFill>
                  <a:schemeClr val="tx1"/>
                </a:solidFill>
              </a:rPr>
              <a:t>the heat is </a:t>
            </a:r>
            <a:r>
              <a:rPr lang="en-AU" dirty="0" smtClean="0">
                <a:solidFill>
                  <a:schemeClr val="tx1"/>
                </a:solidFill>
              </a:rPr>
              <a:t>increased </a:t>
            </a:r>
            <a:r>
              <a:rPr lang="en-AU" dirty="0">
                <a:solidFill>
                  <a:schemeClr val="tx1"/>
                </a:solidFill>
              </a:rPr>
              <a:t>the swollen granules burst and the starch molecules disperse through the liquid, thickening it through the process of gelatinisation. </a:t>
            </a:r>
            <a:endParaRPr lang="en-AU" dirty="0" smtClean="0">
              <a:solidFill>
                <a:schemeClr val="tx1"/>
              </a:solidFill>
            </a:endParaRPr>
          </a:p>
          <a:p>
            <a:r>
              <a:rPr lang="en-AU" dirty="0" smtClean="0">
                <a:solidFill>
                  <a:schemeClr val="tx1"/>
                </a:solidFill>
              </a:rPr>
              <a:t>By </a:t>
            </a:r>
            <a:r>
              <a:rPr lang="en-AU" dirty="0">
                <a:solidFill>
                  <a:schemeClr val="tx1"/>
                </a:solidFill>
              </a:rPr>
              <a:t>the time the temperature has reached 90 degrees C the liquid has thickened</a:t>
            </a:r>
            <a:r>
              <a:rPr lang="en-AU" dirty="0" smtClean="0">
                <a:solidFill>
                  <a:schemeClr val="tx1"/>
                </a:solidFill>
              </a:rPr>
              <a:t>.</a:t>
            </a:r>
            <a:r>
              <a:rPr lang="en-AU" dirty="0">
                <a:solidFill>
                  <a:schemeClr val="tx1"/>
                </a:solidFill>
              </a:rPr>
              <a:t> </a:t>
            </a:r>
            <a:endParaRPr lang="en-US" dirty="0">
              <a:solidFill>
                <a:schemeClr val="tx1"/>
              </a:solidFill>
            </a:endParaRPr>
          </a:p>
          <a:p>
            <a:r>
              <a:rPr lang="en-US" dirty="0">
                <a:hlinkClick r:id="rId3"/>
              </a:rPr>
              <a:t>http://www.youtube.com/watch?v=</a:t>
            </a:r>
            <a:r>
              <a:rPr lang="en-US" dirty="0" smtClean="0">
                <a:hlinkClick r:id="rId3"/>
              </a:rPr>
              <a:t>L6vYxYE1jOg</a:t>
            </a:r>
            <a:endParaRPr lang="en-US" dirty="0" smtClean="0"/>
          </a:p>
          <a:p>
            <a:endParaRPr lang="en-US" dirty="0"/>
          </a:p>
        </p:txBody>
      </p:sp>
    </p:spTree>
    <p:extLst>
      <p:ext uri="{BB962C8B-B14F-4D97-AF65-F5344CB8AC3E}">
        <p14:creationId xmlns:p14="http://schemas.microsoft.com/office/powerpoint/2010/main" val="432616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ACIDS &amp; ALKALIS</a:t>
            </a:r>
            <a:br>
              <a:rPr lang="en-US" dirty="0" smtClean="0"/>
            </a:br>
            <a:r>
              <a:rPr lang="en-US" dirty="0" smtClean="0"/>
              <a:t>- ACIDS</a:t>
            </a:r>
            <a:endParaRPr lang="en-US" dirty="0"/>
          </a:p>
        </p:txBody>
      </p:sp>
      <p:sp>
        <p:nvSpPr>
          <p:cNvPr id="3" name="Content Placeholder 2"/>
          <p:cNvSpPr>
            <a:spLocks noGrp="1"/>
          </p:cNvSpPr>
          <p:nvPr>
            <p:ph idx="1"/>
          </p:nvPr>
        </p:nvSpPr>
        <p:spPr/>
        <p:txBody>
          <a:bodyPr>
            <a:normAutofit/>
          </a:bodyPr>
          <a:lstStyle/>
          <a:p>
            <a:pPr lvl="0"/>
            <a:r>
              <a:rPr lang="en-AU" b="1" dirty="0">
                <a:solidFill>
                  <a:schemeClr val="tx1"/>
                </a:solidFill>
              </a:rPr>
              <a:t>Acids</a:t>
            </a:r>
            <a:r>
              <a:rPr lang="en-AU" dirty="0">
                <a:solidFill>
                  <a:schemeClr val="tx1"/>
                </a:solidFill>
              </a:rPr>
              <a:t>: are any chemicals that release hydrogen ions when dissolved in water. </a:t>
            </a:r>
            <a:endParaRPr lang="en-AU" dirty="0" smtClean="0">
              <a:solidFill>
                <a:schemeClr val="tx1"/>
              </a:solidFill>
            </a:endParaRPr>
          </a:p>
          <a:p>
            <a:pPr lvl="0"/>
            <a:r>
              <a:rPr lang="en-AU" dirty="0" smtClean="0">
                <a:solidFill>
                  <a:schemeClr val="tx1"/>
                </a:solidFill>
              </a:rPr>
              <a:t>They </a:t>
            </a:r>
            <a:r>
              <a:rPr lang="en-AU" dirty="0">
                <a:solidFill>
                  <a:schemeClr val="tx1"/>
                </a:solidFill>
              </a:rPr>
              <a:t>have a sour taste or acidic flavour. </a:t>
            </a:r>
            <a:endParaRPr lang="en-AU" dirty="0" smtClean="0">
              <a:solidFill>
                <a:schemeClr val="tx1"/>
              </a:solidFill>
            </a:endParaRPr>
          </a:p>
          <a:p>
            <a:pPr lvl="0"/>
            <a:r>
              <a:rPr lang="en-AU" dirty="0" smtClean="0">
                <a:solidFill>
                  <a:schemeClr val="tx1"/>
                </a:solidFill>
              </a:rPr>
              <a:t>When </a:t>
            </a:r>
            <a:r>
              <a:rPr lang="en-AU" dirty="0">
                <a:solidFill>
                  <a:schemeClr val="tx1"/>
                </a:solidFill>
              </a:rPr>
              <a:t>tested with blue litmus paper, they turn red and </a:t>
            </a:r>
            <a:r>
              <a:rPr lang="en-AU" dirty="0" smtClean="0">
                <a:solidFill>
                  <a:schemeClr val="tx1"/>
                </a:solidFill>
              </a:rPr>
              <a:t>have </a:t>
            </a:r>
            <a:r>
              <a:rPr lang="en-AU" dirty="0">
                <a:solidFill>
                  <a:schemeClr val="tx1"/>
                </a:solidFill>
              </a:rPr>
              <a:t>a pH reading below 7</a:t>
            </a:r>
            <a:r>
              <a:rPr lang="en-AU" dirty="0" smtClean="0">
                <a:solidFill>
                  <a:schemeClr val="tx1"/>
                </a:solidFill>
              </a:rPr>
              <a:t>.</a:t>
            </a:r>
            <a:endParaRPr lang="en-US" dirty="0">
              <a:solidFill>
                <a:schemeClr val="tx1"/>
              </a:solidFill>
            </a:endParaRPr>
          </a:p>
        </p:txBody>
      </p:sp>
      <p:pic>
        <p:nvPicPr>
          <p:cNvPr id="4" name="Picture 3"/>
          <p:cNvPicPr>
            <a:picLocks noChangeAspect="1"/>
          </p:cNvPicPr>
          <p:nvPr/>
        </p:nvPicPr>
        <p:blipFill>
          <a:blip r:embed="rId3" cstate="print"/>
          <a:stretch>
            <a:fillRect/>
          </a:stretch>
        </p:blipFill>
        <p:spPr>
          <a:xfrm>
            <a:off x="3314700" y="4568795"/>
            <a:ext cx="2501900" cy="1676400"/>
          </a:xfrm>
          <a:prstGeom prst="rect">
            <a:avLst/>
          </a:prstGeom>
        </p:spPr>
      </p:pic>
    </p:spTree>
    <p:extLst>
      <p:ext uri="{BB962C8B-B14F-4D97-AF65-F5344CB8AC3E}">
        <p14:creationId xmlns:p14="http://schemas.microsoft.com/office/powerpoint/2010/main" val="4272195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77077"/>
          </a:xfrm>
        </p:spPr>
        <p:txBody>
          <a:bodyPr>
            <a:normAutofit fontScale="90000"/>
          </a:bodyPr>
          <a:lstStyle/>
          <a:p>
            <a:r>
              <a:rPr lang="en-US" dirty="0" smtClean="0"/>
              <a:t>STARCH – GELS &amp; SYNERISIS</a:t>
            </a:r>
            <a:br>
              <a:rPr lang="en-US" dirty="0" smtClean="0"/>
            </a:br>
            <a:endParaRPr lang="en-US" dirty="0"/>
          </a:p>
        </p:txBody>
      </p:sp>
      <p:sp>
        <p:nvSpPr>
          <p:cNvPr id="3" name="Content Placeholder 2"/>
          <p:cNvSpPr>
            <a:spLocks noGrp="1"/>
          </p:cNvSpPr>
          <p:nvPr>
            <p:ph idx="1"/>
          </p:nvPr>
        </p:nvSpPr>
        <p:spPr>
          <a:xfrm>
            <a:off x="1043492" y="1661980"/>
            <a:ext cx="7287828" cy="4429237"/>
          </a:xfrm>
        </p:spPr>
        <p:txBody>
          <a:bodyPr>
            <a:normAutofit/>
          </a:bodyPr>
          <a:lstStyle/>
          <a:p>
            <a:r>
              <a:rPr lang="en-AU" b="1" dirty="0">
                <a:solidFill>
                  <a:schemeClr val="tx1"/>
                </a:solidFill>
              </a:rPr>
              <a:t>Gels</a:t>
            </a:r>
            <a:r>
              <a:rPr lang="en-AU" dirty="0">
                <a:solidFill>
                  <a:schemeClr val="tx1"/>
                </a:solidFill>
              </a:rPr>
              <a:t>: As a gelatinised mixture cools, it can form a </a:t>
            </a:r>
            <a:r>
              <a:rPr lang="en-AU" dirty="0" smtClean="0">
                <a:solidFill>
                  <a:schemeClr val="tx1"/>
                </a:solidFill>
              </a:rPr>
              <a:t>gel</a:t>
            </a:r>
            <a:r>
              <a:rPr lang="en-AU" dirty="0">
                <a:solidFill>
                  <a:schemeClr val="tx1"/>
                </a:solidFill>
              </a:rPr>
              <a:t>.</a:t>
            </a:r>
            <a:endParaRPr lang="en-AU" dirty="0" smtClean="0">
              <a:solidFill>
                <a:schemeClr val="tx1"/>
              </a:solidFill>
            </a:endParaRPr>
          </a:p>
          <a:p>
            <a:r>
              <a:rPr lang="en-AU" dirty="0" smtClean="0">
                <a:solidFill>
                  <a:schemeClr val="tx1"/>
                </a:solidFill>
              </a:rPr>
              <a:t>As </a:t>
            </a:r>
            <a:r>
              <a:rPr lang="en-AU" dirty="0">
                <a:solidFill>
                  <a:schemeClr val="tx1"/>
                </a:solidFill>
              </a:rPr>
              <a:t>gels strengthen, </a:t>
            </a:r>
            <a:r>
              <a:rPr lang="en-AU" dirty="0" err="1">
                <a:solidFill>
                  <a:schemeClr val="tx1"/>
                </a:solidFill>
              </a:rPr>
              <a:t>synerisis</a:t>
            </a:r>
            <a:r>
              <a:rPr lang="en-AU" dirty="0">
                <a:solidFill>
                  <a:schemeClr val="tx1"/>
                </a:solidFill>
              </a:rPr>
              <a:t> occurs. It is at this point where water is forced out of the gel structure and water seep from the gel</a:t>
            </a:r>
            <a:r>
              <a:rPr lang="en-AU" dirty="0" smtClean="0">
                <a:solidFill>
                  <a:schemeClr val="tx1"/>
                </a:solidFill>
              </a:rPr>
              <a:t>.</a:t>
            </a:r>
          </a:p>
          <a:p>
            <a:r>
              <a:rPr lang="en-AU" dirty="0" smtClean="0">
                <a:solidFill>
                  <a:schemeClr val="tx1"/>
                </a:solidFill>
              </a:rPr>
              <a:t> </a:t>
            </a:r>
            <a:r>
              <a:rPr lang="en-AU" dirty="0">
                <a:solidFill>
                  <a:schemeClr val="tx1"/>
                </a:solidFill>
              </a:rPr>
              <a:t>This occurs when gels are chilled or frozen.</a:t>
            </a:r>
            <a:endParaRPr lang="en-US" dirty="0">
              <a:solidFill>
                <a:schemeClr val="tx1"/>
              </a:solidFill>
            </a:endParaRPr>
          </a:p>
          <a:p>
            <a:r>
              <a:rPr lang="en-AU" b="1" dirty="0" err="1">
                <a:solidFill>
                  <a:schemeClr val="tx1"/>
                </a:solidFill>
              </a:rPr>
              <a:t>Synerisis</a:t>
            </a:r>
            <a:r>
              <a:rPr lang="en-AU" dirty="0">
                <a:solidFill>
                  <a:schemeClr val="tx1"/>
                </a:solidFill>
              </a:rPr>
              <a:t> – is the process that is the reverse of gelatinisation, forcing water out of the gel structure. </a:t>
            </a:r>
            <a:endParaRPr lang="en-US" dirty="0">
              <a:solidFill>
                <a:schemeClr val="tx1"/>
              </a:solidFill>
            </a:endParaRPr>
          </a:p>
        </p:txBody>
      </p:sp>
    </p:spTree>
    <p:extLst>
      <p:ext uri="{BB962C8B-B14F-4D97-AF65-F5344CB8AC3E}">
        <p14:creationId xmlns:p14="http://schemas.microsoft.com/office/powerpoint/2010/main" val="978580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60949"/>
            <a:ext cx="7024744" cy="1309715"/>
          </a:xfrm>
        </p:spPr>
        <p:txBody>
          <a:bodyPr>
            <a:normAutofit fontScale="90000"/>
          </a:bodyPr>
          <a:lstStyle/>
          <a:p>
            <a:r>
              <a:rPr lang="en-US" dirty="0" smtClean="0"/>
              <a:t>SUGAR – FUNCTIONS IN FOOD PREPARATION &amp; PROCESSING</a:t>
            </a:r>
            <a:endParaRPr lang="en-US" dirty="0"/>
          </a:p>
        </p:txBody>
      </p:sp>
      <p:sp>
        <p:nvSpPr>
          <p:cNvPr id="3" name="Content Placeholder 2"/>
          <p:cNvSpPr>
            <a:spLocks noGrp="1"/>
          </p:cNvSpPr>
          <p:nvPr>
            <p:ph idx="1"/>
          </p:nvPr>
        </p:nvSpPr>
        <p:spPr>
          <a:xfrm>
            <a:off x="645839" y="2170664"/>
            <a:ext cx="8008400" cy="4687336"/>
          </a:xfrm>
        </p:spPr>
        <p:txBody>
          <a:bodyPr>
            <a:normAutofit fontScale="25000" lnSpcReduction="20000"/>
          </a:bodyPr>
          <a:lstStyle/>
          <a:p>
            <a:r>
              <a:rPr lang="en-AU" sz="8000" dirty="0" smtClean="0">
                <a:solidFill>
                  <a:schemeClr val="tx1"/>
                </a:solidFill>
              </a:rPr>
              <a:t>Increases </a:t>
            </a:r>
            <a:r>
              <a:rPr lang="en-AU" sz="8000" b="1" dirty="0">
                <a:solidFill>
                  <a:schemeClr val="tx1"/>
                </a:solidFill>
              </a:rPr>
              <a:t>palatability</a:t>
            </a:r>
            <a:r>
              <a:rPr lang="en-AU" sz="8000" dirty="0">
                <a:solidFill>
                  <a:schemeClr val="tx1"/>
                </a:solidFill>
              </a:rPr>
              <a:t> by sweetening foods </a:t>
            </a:r>
            <a:r>
              <a:rPr lang="en-AU" sz="8000" dirty="0" smtClean="0">
                <a:solidFill>
                  <a:schemeClr val="tx1"/>
                </a:solidFill>
              </a:rPr>
              <a:t>&amp; drinks.</a:t>
            </a:r>
            <a:endParaRPr lang="en-US" sz="8000" dirty="0">
              <a:solidFill>
                <a:schemeClr val="tx1"/>
              </a:solidFill>
            </a:endParaRPr>
          </a:p>
          <a:p>
            <a:r>
              <a:rPr lang="en-AU" sz="8000" dirty="0" smtClean="0">
                <a:solidFill>
                  <a:schemeClr val="tx1"/>
                </a:solidFill>
              </a:rPr>
              <a:t>Sugars </a:t>
            </a:r>
            <a:r>
              <a:rPr lang="en-AU" sz="8000" dirty="0">
                <a:solidFill>
                  <a:schemeClr val="tx1"/>
                </a:solidFill>
              </a:rPr>
              <a:t>react with protein in a process known as </a:t>
            </a:r>
            <a:r>
              <a:rPr lang="en-AU" sz="8000" b="1" dirty="0" err="1">
                <a:solidFill>
                  <a:schemeClr val="tx1"/>
                </a:solidFill>
              </a:rPr>
              <a:t>Maillard</a:t>
            </a:r>
            <a:r>
              <a:rPr lang="en-AU" sz="8000" b="1" dirty="0">
                <a:solidFill>
                  <a:schemeClr val="tx1"/>
                </a:solidFill>
              </a:rPr>
              <a:t> reaction</a:t>
            </a:r>
            <a:r>
              <a:rPr lang="en-AU" sz="8000" dirty="0">
                <a:solidFill>
                  <a:schemeClr val="tx1"/>
                </a:solidFill>
              </a:rPr>
              <a:t> which results in the formation of a sweet brown </a:t>
            </a:r>
            <a:r>
              <a:rPr lang="en-AU" sz="8000" dirty="0" smtClean="0">
                <a:solidFill>
                  <a:schemeClr val="tx1"/>
                </a:solidFill>
              </a:rPr>
              <a:t>substance.</a:t>
            </a:r>
          </a:p>
          <a:p>
            <a:r>
              <a:rPr lang="en-AU" sz="8000" dirty="0" smtClean="0">
                <a:solidFill>
                  <a:schemeClr val="tx1"/>
                </a:solidFill>
              </a:rPr>
              <a:t>Creaming butter &amp; sugar - To </a:t>
            </a:r>
            <a:r>
              <a:rPr lang="en-AU" sz="8000" dirty="0">
                <a:solidFill>
                  <a:schemeClr val="tx1"/>
                </a:solidFill>
              </a:rPr>
              <a:t>increase volume of flour mixes such as </a:t>
            </a:r>
            <a:r>
              <a:rPr lang="en-AU" sz="8000" dirty="0" smtClean="0">
                <a:solidFill>
                  <a:schemeClr val="tx1"/>
                </a:solidFill>
              </a:rPr>
              <a:t>in </a:t>
            </a:r>
            <a:r>
              <a:rPr lang="en-AU" sz="8000" dirty="0">
                <a:solidFill>
                  <a:schemeClr val="tx1"/>
                </a:solidFill>
              </a:rPr>
              <a:t>cakes. </a:t>
            </a:r>
            <a:r>
              <a:rPr lang="en-AU" sz="8000" dirty="0" smtClean="0">
                <a:solidFill>
                  <a:schemeClr val="tx1"/>
                </a:solidFill>
              </a:rPr>
              <a:t>How to cream butter &amp; sugar:</a:t>
            </a:r>
          </a:p>
          <a:p>
            <a:pPr marL="68580" indent="0">
              <a:buNone/>
            </a:pPr>
            <a:r>
              <a:rPr lang="en-AU" sz="8000" dirty="0">
                <a:solidFill>
                  <a:schemeClr val="tx1"/>
                </a:solidFill>
              </a:rPr>
              <a:t> </a:t>
            </a:r>
            <a:r>
              <a:rPr lang="en-AU" sz="8000" dirty="0" smtClean="0">
                <a:solidFill>
                  <a:schemeClr val="tx1"/>
                </a:solidFill>
              </a:rPr>
              <a:t>   </a:t>
            </a:r>
            <a:r>
              <a:rPr lang="en-AU" sz="8000" dirty="0" smtClean="0">
                <a:solidFill>
                  <a:schemeClr val="tx1"/>
                </a:solidFill>
                <a:hlinkClick r:id="rId2"/>
              </a:rPr>
              <a:t>http</a:t>
            </a:r>
            <a:r>
              <a:rPr lang="en-AU" sz="8000" dirty="0">
                <a:solidFill>
                  <a:schemeClr val="tx1"/>
                </a:solidFill>
                <a:hlinkClick r:id="rId2"/>
              </a:rPr>
              <a:t>://www.youtube.com/watch?v=mRBX-</a:t>
            </a:r>
            <a:r>
              <a:rPr lang="en-AU" sz="8000" dirty="0" smtClean="0">
                <a:solidFill>
                  <a:schemeClr val="tx1"/>
                </a:solidFill>
                <a:hlinkClick r:id="rId2"/>
              </a:rPr>
              <a:t>4KRRkI</a:t>
            </a:r>
            <a:endParaRPr lang="en-US" sz="8000" dirty="0">
              <a:solidFill>
                <a:schemeClr val="tx1"/>
              </a:solidFill>
            </a:endParaRPr>
          </a:p>
          <a:p>
            <a:r>
              <a:rPr lang="en-AU" sz="8000" dirty="0" smtClean="0">
                <a:solidFill>
                  <a:schemeClr val="tx1"/>
                </a:solidFill>
              </a:rPr>
              <a:t>To </a:t>
            </a:r>
            <a:r>
              <a:rPr lang="en-AU" sz="8000" dirty="0">
                <a:solidFill>
                  <a:schemeClr val="tx1"/>
                </a:solidFill>
              </a:rPr>
              <a:t>create a finer texture by the even distribution of shortening (butter) in cakes.</a:t>
            </a:r>
            <a:endParaRPr lang="en-US" sz="8000" dirty="0">
              <a:solidFill>
                <a:schemeClr val="tx1"/>
              </a:solidFill>
            </a:endParaRPr>
          </a:p>
          <a:p>
            <a:r>
              <a:rPr lang="en-AU" sz="8000" dirty="0" smtClean="0">
                <a:solidFill>
                  <a:schemeClr val="tx1"/>
                </a:solidFill>
              </a:rPr>
              <a:t>To </a:t>
            </a:r>
            <a:r>
              <a:rPr lang="en-AU" sz="8000" dirty="0">
                <a:solidFill>
                  <a:schemeClr val="tx1"/>
                </a:solidFill>
              </a:rPr>
              <a:t>assist with the stability of eggwhite foams &amp;</a:t>
            </a:r>
            <a:r>
              <a:rPr lang="en-AU" sz="8000" dirty="0" smtClean="0">
                <a:solidFill>
                  <a:schemeClr val="tx1"/>
                </a:solidFill>
              </a:rPr>
              <a:t> </a:t>
            </a:r>
            <a:r>
              <a:rPr lang="en-AU" sz="8000" dirty="0">
                <a:solidFill>
                  <a:schemeClr val="tx1"/>
                </a:solidFill>
              </a:rPr>
              <a:t>increase their volume by increasing the capacity of foam to hold air.</a:t>
            </a:r>
            <a:endParaRPr lang="en-US" sz="8000" dirty="0">
              <a:solidFill>
                <a:schemeClr val="tx1"/>
              </a:solidFill>
            </a:endParaRPr>
          </a:p>
          <a:p>
            <a:r>
              <a:rPr lang="en-AU" sz="8000" dirty="0" smtClean="0">
                <a:solidFill>
                  <a:schemeClr val="tx1"/>
                </a:solidFill>
              </a:rPr>
              <a:t>As </a:t>
            </a:r>
            <a:r>
              <a:rPr lang="en-AU" sz="8000" dirty="0">
                <a:solidFill>
                  <a:schemeClr val="tx1"/>
                </a:solidFill>
              </a:rPr>
              <a:t>a preservative agent in jams or </a:t>
            </a:r>
            <a:r>
              <a:rPr lang="en-AU" sz="8000" dirty="0" smtClean="0">
                <a:solidFill>
                  <a:schemeClr val="tx1"/>
                </a:solidFill>
              </a:rPr>
              <a:t>jellies. </a:t>
            </a:r>
            <a:endParaRPr lang="en-US" sz="8000" dirty="0">
              <a:solidFill>
                <a:schemeClr val="tx1"/>
              </a:solidFill>
            </a:endParaRPr>
          </a:p>
          <a:p>
            <a:r>
              <a:rPr lang="en-AU" sz="8000" dirty="0" smtClean="0">
                <a:solidFill>
                  <a:schemeClr val="tx1"/>
                </a:solidFill>
              </a:rPr>
              <a:t>To </a:t>
            </a:r>
            <a:r>
              <a:rPr lang="en-AU" sz="8000" dirty="0">
                <a:solidFill>
                  <a:schemeClr val="tx1"/>
                </a:solidFill>
              </a:rPr>
              <a:t>form main structure and texture of confectionary through the process of crystallisation.</a:t>
            </a:r>
            <a:endParaRPr lang="en-US" sz="8000" dirty="0">
              <a:solidFill>
                <a:schemeClr val="tx1"/>
              </a:solidFill>
            </a:endParaRPr>
          </a:p>
          <a:p>
            <a:endParaRPr lang="en-US" dirty="0"/>
          </a:p>
        </p:txBody>
      </p:sp>
    </p:spTree>
    <p:extLst>
      <p:ext uri="{BB962C8B-B14F-4D97-AF65-F5344CB8AC3E}">
        <p14:creationId xmlns:p14="http://schemas.microsoft.com/office/powerpoint/2010/main" val="41061891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5632"/>
            <a:ext cx="7024744" cy="1101762"/>
          </a:xfrm>
        </p:spPr>
        <p:txBody>
          <a:bodyPr>
            <a:normAutofit fontScale="90000"/>
          </a:bodyPr>
          <a:lstStyle/>
          <a:p>
            <a:r>
              <a:rPr lang="en-US" dirty="0" smtClean="0"/>
              <a:t>CARAMELISATION &amp; CRYSTALLISATION</a:t>
            </a:r>
            <a:endParaRPr lang="en-US" dirty="0"/>
          </a:p>
        </p:txBody>
      </p:sp>
      <p:sp>
        <p:nvSpPr>
          <p:cNvPr id="3" name="Content Placeholder 2"/>
          <p:cNvSpPr>
            <a:spLocks noGrp="1"/>
          </p:cNvSpPr>
          <p:nvPr>
            <p:ph idx="1"/>
          </p:nvPr>
        </p:nvSpPr>
        <p:spPr>
          <a:xfrm>
            <a:off x="538200" y="1867394"/>
            <a:ext cx="7986872" cy="4761916"/>
          </a:xfrm>
        </p:spPr>
        <p:txBody>
          <a:bodyPr>
            <a:normAutofit fontScale="92500"/>
          </a:bodyPr>
          <a:lstStyle/>
          <a:p>
            <a:r>
              <a:rPr lang="en-AU" b="1" dirty="0" err="1" smtClean="0">
                <a:solidFill>
                  <a:schemeClr val="tx1"/>
                </a:solidFill>
              </a:rPr>
              <a:t>Caramelisation</a:t>
            </a:r>
            <a:r>
              <a:rPr lang="en-AU" dirty="0">
                <a:solidFill>
                  <a:schemeClr val="tx1"/>
                </a:solidFill>
              </a:rPr>
              <a:t>: </a:t>
            </a:r>
            <a:r>
              <a:rPr lang="en-AU" dirty="0">
                <a:solidFill>
                  <a:schemeClr val="tx1"/>
                </a:solidFill>
                <a:hlinkClick r:id="rId2"/>
              </a:rPr>
              <a:t>http://www.youtube.com/watch?v=</a:t>
            </a:r>
            <a:r>
              <a:rPr lang="en-AU" dirty="0" smtClean="0">
                <a:solidFill>
                  <a:schemeClr val="tx1"/>
                </a:solidFill>
                <a:hlinkClick r:id="rId2"/>
              </a:rPr>
              <a:t>CUKhrlklGB0</a:t>
            </a:r>
            <a:endParaRPr lang="en-AU" dirty="0" smtClean="0">
              <a:solidFill>
                <a:schemeClr val="tx1"/>
              </a:solidFill>
            </a:endParaRPr>
          </a:p>
          <a:p>
            <a:r>
              <a:rPr lang="en-AU" dirty="0" smtClean="0">
                <a:solidFill>
                  <a:schemeClr val="tx1"/>
                </a:solidFill>
              </a:rPr>
              <a:t> </a:t>
            </a:r>
            <a:r>
              <a:rPr lang="en-AU" dirty="0">
                <a:solidFill>
                  <a:schemeClr val="tx1"/>
                </a:solidFill>
              </a:rPr>
              <a:t>is the </a:t>
            </a:r>
            <a:r>
              <a:rPr lang="en-AU" dirty="0" smtClean="0">
                <a:solidFill>
                  <a:schemeClr val="tx1"/>
                </a:solidFill>
              </a:rPr>
              <a:t>process </a:t>
            </a:r>
            <a:r>
              <a:rPr lang="en-AU" dirty="0">
                <a:solidFill>
                  <a:schemeClr val="tx1"/>
                </a:solidFill>
              </a:rPr>
              <a:t>when sugar solutions or the sugars in fruits are strongly heated. These sugars are converted to a brown substance and are said to have caramelised.</a:t>
            </a:r>
            <a:endParaRPr lang="en-US" dirty="0">
              <a:solidFill>
                <a:schemeClr val="tx1"/>
              </a:solidFill>
            </a:endParaRPr>
          </a:p>
          <a:p>
            <a:r>
              <a:rPr lang="en-AU" b="1" dirty="0" smtClean="0">
                <a:solidFill>
                  <a:schemeClr val="tx1"/>
                </a:solidFill>
              </a:rPr>
              <a:t>Crystallisation</a:t>
            </a:r>
            <a:r>
              <a:rPr lang="en-AU" b="1" dirty="0">
                <a:solidFill>
                  <a:schemeClr val="tx1"/>
                </a:solidFill>
              </a:rPr>
              <a:t>:</a:t>
            </a:r>
            <a:r>
              <a:rPr lang="en-AU" dirty="0">
                <a:solidFill>
                  <a:schemeClr val="tx1"/>
                </a:solidFill>
              </a:rPr>
              <a:t> </a:t>
            </a:r>
            <a:endParaRPr lang="en-AU" dirty="0" smtClean="0">
              <a:solidFill>
                <a:schemeClr val="tx1"/>
              </a:solidFill>
            </a:endParaRPr>
          </a:p>
          <a:p>
            <a:r>
              <a:rPr lang="en-AU" dirty="0" smtClean="0">
                <a:solidFill>
                  <a:schemeClr val="tx1"/>
                </a:solidFill>
              </a:rPr>
              <a:t>Sugar </a:t>
            </a:r>
            <a:r>
              <a:rPr lang="en-AU" dirty="0">
                <a:solidFill>
                  <a:schemeClr val="tx1"/>
                </a:solidFill>
              </a:rPr>
              <a:t>and water solution. When heat is applied more sugar can be added until a supersaturated solution is formed. Water then evaporates, contributing to the solution being concentrated. Crystals form when the solution is cooled. The more crystals that form, the finer the texture of the final </a:t>
            </a:r>
            <a:r>
              <a:rPr lang="en-AU" dirty="0" smtClean="0">
                <a:solidFill>
                  <a:schemeClr val="tx1"/>
                </a:solidFill>
              </a:rPr>
              <a:t>product.</a:t>
            </a:r>
            <a:endParaRPr lang="en-US" dirty="0">
              <a:solidFill>
                <a:schemeClr val="tx1"/>
              </a:solidFill>
            </a:endParaRPr>
          </a:p>
        </p:txBody>
      </p:sp>
    </p:spTree>
    <p:extLst>
      <p:ext uri="{BB962C8B-B14F-4D97-AF65-F5344CB8AC3E}">
        <p14:creationId xmlns:p14="http://schemas.microsoft.com/office/powerpoint/2010/main" val="21569370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3"/>
            <a:ext cx="7024744" cy="974043"/>
          </a:xfrm>
        </p:spPr>
        <p:txBody>
          <a:bodyPr>
            <a:normAutofit fontScale="90000"/>
          </a:bodyPr>
          <a:lstStyle/>
          <a:p>
            <a:r>
              <a:rPr lang="en-US" sz="4400" dirty="0" smtClean="0"/>
              <a:t>              FATS &amp; OILS</a:t>
            </a:r>
            <a:r>
              <a:rPr lang="en-US" dirty="0" smtClean="0"/>
              <a:t/>
            </a:r>
            <a:br>
              <a:rPr lang="en-US" dirty="0" smtClean="0"/>
            </a:br>
            <a:endParaRPr lang="en-US" dirty="0"/>
          </a:p>
        </p:txBody>
      </p:sp>
      <p:sp>
        <p:nvSpPr>
          <p:cNvPr id="3" name="Content Placeholder 2"/>
          <p:cNvSpPr>
            <a:spLocks noGrp="1"/>
          </p:cNvSpPr>
          <p:nvPr>
            <p:ph idx="1"/>
          </p:nvPr>
        </p:nvSpPr>
        <p:spPr>
          <a:xfrm>
            <a:off x="1043492" y="1657328"/>
            <a:ext cx="7395467" cy="4563031"/>
          </a:xfrm>
        </p:spPr>
        <p:txBody>
          <a:bodyPr>
            <a:normAutofit lnSpcReduction="10000"/>
          </a:bodyPr>
          <a:lstStyle/>
          <a:p>
            <a:r>
              <a:rPr lang="en-AU" dirty="0" smtClean="0"/>
              <a:t>Fats </a:t>
            </a:r>
            <a:r>
              <a:rPr lang="en-AU" dirty="0"/>
              <a:t>and oils have the same chemical structure, but fats are normally solid at room temperature and oils are liquid, depending on the temperature of the room. </a:t>
            </a:r>
            <a:endParaRPr lang="en-AU" dirty="0" smtClean="0"/>
          </a:p>
          <a:p>
            <a:pPr marL="68580" indent="0">
              <a:buNone/>
            </a:pPr>
            <a:r>
              <a:rPr lang="en-AU" b="1" dirty="0" smtClean="0"/>
              <a:t>Fats </a:t>
            </a:r>
            <a:r>
              <a:rPr lang="en-AU" b="1" dirty="0"/>
              <a:t>and oils can be classified according to</a:t>
            </a:r>
            <a:r>
              <a:rPr lang="en-AU" dirty="0"/>
              <a:t>:</a:t>
            </a:r>
            <a:endParaRPr lang="en-US" dirty="0"/>
          </a:p>
          <a:p>
            <a:pPr lvl="0"/>
            <a:r>
              <a:rPr lang="en-AU" dirty="0"/>
              <a:t>Their source – animal or vegetable</a:t>
            </a:r>
            <a:endParaRPr lang="en-US" dirty="0"/>
          </a:p>
          <a:p>
            <a:pPr lvl="0"/>
            <a:r>
              <a:rPr lang="en-AU" dirty="0"/>
              <a:t>The way they are distributed in food – visible or invisible</a:t>
            </a:r>
            <a:endParaRPr lang="en-US" dirty="0"/>
          </a:p>
          <a:p>
            <a:pPr lvl="0"/>
            <a:r>
              <a:rPr lang="en-AU" dirty="0"/>
              <a:t>Their chemical composition – saturated or unsaturated</a:t>
            </a:r>
            <a:endParaRPr lang="en-US" dirty="0"/>
          </a:p>
          <a:p>
            <a:pPr lvl="0"/>
            <a:r>
              <a:rPr lang="en-AU" dirty="0"/>
              <a:t>Their state at room temperature – saturated or unsaturated</a:t>
            </a:r>
            <a:endParaRPr lang="en-US" dirty="0"/>
          </a:p>
          <a:p>
            <a:endParaRPr lang="en-US" dirty="0"/>
          </a:p>
        </p:txBody>
      </p:sp>
      <p:pic>
        <p:nvPicPr>
          <p:cNvPr id="4" name="Picture 3"/>
          <p:cNvPicPr>
            <a:picLocks noChangeAspect="1"/>
          </p:cNvPicPr>
          <p:nvPr/>
        </p:nvPicPr>
        <p:blipFill>
          <a:blip r:embed="rId2" cstate="print"/>
          <a:stretch>
            <a:fillRect/>
          </a:stretch>
        </p:blipFill>
        <p:spPr>
          <a:xfrm>
            <a:off x="1219666" y="126334"/>
            <a:ext cx="1305572" cy="1498299"/>
          </a:xfrm>
          <a:prstGeom prst="rect">
            <a:avLst/>
          </a:prstGeom>
        </p:spPr>
      </p:pic>
      <p:pic>
        <p:nvPicPr>
          <p:cNvPr id="5" name="Picture 4"/>
          <p:cNvPicPr>
            <a:picLocks noChangeAspect="1"/>
          </p:cNvPicPr>
          <p:nvPr/>
        </p:nvPicPr>
        <p:blipFill>
          <a:blip r:embed="rId3" cstate="print"/>
          <a:stretch>
            <a:fillRect/>
          </a:stretch>
        </p:blipFill>
        <p:spPr>
          <a:xfrm>
            <a:off x="7338487" y="528762"/>
            <a:ext cx="1459493" cy="1472944"/>
          </a:xfrm>
          <a:prstGeom prst="rect">
            <a:avLst/>
          </a:prstGeom>
        </p:spPr>
      </p:pic>
    </p:spTree>
    <p:extLst>
      <p:ext uri="{BB962C8B-B14F-4D97-AF65-F5344CB8AC3E}">
        <p14:creationId xmlns:p14="http://schemas.microsoft.com/office/powerpoint/2010/main" val="16139717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96378"/>
            <a:ext cx="7024744" cy="1374286"/>
          </a:xfrm>
        </p:spPr>
        <p:txBody>
          <a:bodyPr>
            <a:normAutofit/>
          </a:bodyPr>
          <a:lstStyle/>
          <a:p>
            <a:r>
              <a:rPr lang="en-US" dirty="0" smtClean="0"/>
              <a:t>              FATS &amp; OILS </a:t>
            </a:r>
            <a:br>
              <a:rPr lang="en-US" dirty="0" smtClean="0"/>
            </a:br>
            <a:r>
              <a:rPr lang="en-US" dirty="0" smtClean="0"/>
              <a:t>FUNCTIONAL PROPERTIES</a:t>
            </a:r>
            <a:endParaRPr lang="en-US" dirty="0"/>
          </a:p>
        </p:txBody>
      </p:sp>
      <p:sp>
        <p:nvSpPr>
          <p:cNvPr id="3" name="Content Placeholder 2"/>
          <p:cNvSpPr>
            <a:spLocks noGrp="1"/>
          </p:cNvSpPr>
          <p:nvPr>
            <p:ph idx="1"/>
          </p:nvPr>
        </p:nvSpPr>
        <p:spPr>
          <a:xfrm>
            <a:off x="775006" y="2323652"/>
            <a:ext cx="7707009" cy="3982802"/>
          </a:xfrm>
        </p:spPr>
        <p:txBody>
          <a:bodyPr>
            <a:normAutofit fontScale="92500"/>
          </a:bodyPr>
          <a:lstStyle/>
          <a:p>
            <a:pPr lvl="0"/>
            <a:r>
              <a:rPr lang="en-US" b="1" dirty="0" smtClean="0"/>
              <a:t>Shortening</a:t>
            </a:r>
            <a:r>
              <a:rPr lang="en-US" dirty="0"/>
              <a:t>: Fats provide the shortening for cakes, </a:t>
            </a:r>
            <a:r>
              <a:rPr lang="en-US" dirty="0" smtClean="0"/>
              <a:t>biscuits &amp; pastries. </a:t>
            </a:r>
            <a:r>
              <a:rPr lang="en-US" dirty="0"/>
              <a:t>It is important to choose a fat that provides the right amount of shortening and also provides flavor</a:t>
            </a:r>
            <a:r>
              <a:rPr lang="en-US" dirty="0" smtClean="0"/>
              <a:t>.</a:t>
            </a:r>
          </a:p>
          <a:p>
            <a:r>
              <a:rPr lang="en-US" b="1" dirty="0"/>
              <a:t>Frying</a:t>
            </a:r>
            <a:r>
              <a:rPr lang="en-US" dirty="0"/>
              <a:t>: Fats for frying must be stable at high temperatures. Vegetable oils are a good </a:t>
            </a:r>
            <a:r>
              <a:rPr lang="en-US" dirty="0" smtClean="0"/>
              <a:t>choice.</a:t>
            </a:r>
          </a:p>
          <a:p>
            <a:r>
              <a:rPr lang="en-US" b="1" dirty="0" smtClean="0"/>
              <a:t>Creaming</a:t>
            </a:r>
            <a:r>
              <a:rPr lang="en-US" dirty="0"/>
              <a:t>: Fats that are </a:t>
            </a:r>
            <a:r>
              <a:rPr lang="en-US" dirty="0" smtClean="0"/>
              <a:t>used in </a:t>
            </a:r>
            <a:r>
              <a:rPr lang="en-US" dirty="0"/>
              <a:t>cakes must cream well. For this they must have a soft waxy consistency. The functional role of fats in creaming is to keep the gluten strands tender, increase the volume and assist in the aeration of the product.</a:t>
            </a:r>
          </a:p>
          <a:p>
            <a:pPr lvl="0"/>
            <a:endParaRPr lang="en-US" dirty="0"/>
          </a:p>
          <a:p>
            <a:endParaRPr lang="en-US" dirty="0"/>
          </a:p>
        </p:txBody>
      </p:sp>
      <p:pic>
        <p:nvPicPr>
          <p:cNvPr id="4" name="Picture 3"/>
          <p:cNvPicPr>
            <a:picLocks noChangeAspect="1"/>
          </p:cNvPicPr>
          <p:nvPr/>
        </p:nvPicPr>
        <p:blipFill>
          <a:blip r:embed="rId2" cstate="print"/>
          <a:stretch>
            <a:fillRect/>
          </a:stretch>
        </p:blipFill>
        <p:spPr>
          <a:xfrm>
            <a:off x="672328" y="100438"/>
            <a:ext cx="2072690" cy="1391879"/>
          </a:xfrm>
          <a:prstGeom prst="rect">
            <a:avLst/>
          </a:prstGeom>
        </p:spPr>
      </p:pic>
    </p:spTree>
    <p:extLst>
      <p:ext uri="{BB962C8B-B14F-4D97-AF65-F5344CB8AC3E}">
        <p14:creationId xmlns:p14="http://schemas.microsoft.com/office/powerpoint/2010/main" val="26413357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78892"/>
            <a:ext cx="7024744" cy="1401292"/>
          </a:xfrm>
        </p:spPr>
        <p:txBody>
          <a:bodyPr>
            <a:normAutofit/>
          </a:bodyPr>
          <a:lstStyle/>
          <a:p>
            <a:r>
              <a:rPr lang="en-US" dirty="0" smtClean="0"/>
              <a:t>FUNCTION OF FATS</a:t>
            </a:r>
            <a:br>
              <a:rPr lang="en-US" dirty="0" smtClean="0"/>
            </a:br>
            <a:r>
              <a:rPr lang="en-US" dirty="0" smtClean="0"/>
              <a:t>&amp; OILS</a:t>
            </a:r>
            <a:endParaRPr lang="en-US" dirty="0"/>
          </a:p>
        </p:txBody>
      </p:sp>
      <p:sp>
        <p:nvSpPr>
          <p:cNvPr id="3" name="Content Placeholder 2"/>
          <p:cNvSpPr>
            <a:spLocks noGrp="1"/>
          </p:cNvSpPr>
          <p:nvPr>
            <p:ph idx="1"/>
          </p:nvPr>
        </p:nvSpPr>
        <p:spPr>
          <a:xfrm>
            <a:off x="365975" y="1980184"/>
            <a:ext cx="8223681" cy="4476936"/>
          </a:xfrm>
        </p:spPr>
        <p:txBody>
          <a:bodyPr>
            <a:normAutofit fontScale="92500"/>
          </a:bodyPr>
          <a:lstStyle/>
          <a:p>
            <a:r>
              <a:rPr lang="en-AU" dirty="0" smtClean="0"/>
              <a:t>Products with </a:t>
            </a:r>
            <a:r>
              <a:rPr lang="en-AU" dirty="0"/>
              <a:t>large quantities of fats and oils, </a:t>
            </a:r>
            <a:r>
              <a:rPr lang="en-AU" dirty="0" smtClean="0"/>
              <a:t>such as baked </a:t>
            </a:r>
            <a:r>
              <a:rPr lang="en-AU" dirty="0"/>
              <a:t>products, have a moist, often oily </a:t>
            </a:r>
            <a:r>
              <a:rPr lang="en-AU" i="1" dirty="0"/>
              <a:t>texture</a:t>
            </a:r>
            <a:r>
              <a:rPr lang="en-AU" dirty="0"/>
              <a:t> and smooth mouth feel. The droplets of liquid fat are like tiny balls that roll over the tongue and give the rich, creamy texture to foods high in fats.</a:t>
            </a:r>
            <a:endParaRPr lang="en-US" dirty="0"/>
          </a:p>
          <a:p>
            <a:r>
              <a:rPr lang="en-AU" dirty="0" smtClean="0"/>
              <a:t>Fats </a:t>
            </a:r>
            <a:r>
              <a:rPr lang="en-AU" dirty="0"/>
              <a:t>and oils enhance the </a:t>
            </a:r>
            <a:r>
              <a:rPr lang="en-AU" i="1" dirty="0"/>
              <a:t>flavours</a:t>
            </a:r>
            <a:r>
              <a:rPr lang="en-AU" dirty="0"/>
              <a:t> of foods. Butter adds a rich flavour to baked products and flavoured oils such as macadamia and sesame give a distinctive flavour to dressings and sauces.</a:t>
            </a:r>
            <a:endParaRPr lang="en-US" dirty="0"/>
          </a:p>
          <a:p>
            <a:r>
              <a:rPr lang="en-AU" dirty="0" smtClean="0"/>
              <a:t>The </a:t>
            </a:r>
            <a:r>
              <a:rPr lang="en-AU" dirty="0"/>
              <a:t>pleasant </a:t>
            </a:r>
            <a:r>
              <a:rPr lang="en-AU" i="1" dirty="0"/>
              <a:t>aroma</a:t>
            </a:r>
            <a:r>
              <a:rPr lang="en-AU" dirty="0"/>
              <a:t> in fried foods comes from the breakdown of fats and oils as they are exposed to heat e.g. food such as potato chips and fried onions.</a:t>
            </a:r>
            <a:endParaRPr lang="en-US" dirty="0"/>
          </a:p>
          <a:p>
            <a:endParaRPr lang="en-US" dirty="0"/>
          </a:p>
        </p:txBody>
      </p:sp>
      <p:pic>
        <p:nvPicPr>
          <p:cNvPr id="4" name="Picture 3"/>
          <p:cNvPicPr>
            <a:picLocks noChangeAspect="1"/>
          </p:cNvPicPr>
          <p:nvPr/>
        </p:nvPicPr>
        <p:blipFill>
          <a:blip r:embed="rId2" cstate="print"/>
          <a:stretch>
            <a:fillRect/>
          </a:stretch>
        </p:blipFill>
        <p:spPr>
          <a:xfrm>
            <a:off x="5901463" y="150446"/>
            <a:ext cx="2850954" cy="1890306"/>
          </a:xfrm>
          <a:prstGeom prst="rect">
            <a:avLst/>
          </a:prstGeom>
        </p:spPr>
      </p:pic>
    </p:spTree>
    <p:extLst>
      <p:ext uri="{BB962C8B-B14F-4D97-AF65-F5344CB8AC3E}">
        <p14:creationId xmlns:p14="http://schemas.microsoft.com/office/powerpoint/2010/main" val="38962773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FATS – WHAT IS AN EMULSION?</a:t>
            </a:r>
            <a:br>
              <a:rPr lang="en-US" dirty="0" smtClean="0"/>
            </a:br>
            <a:endParaRPr lang="en-US" dirty="0"/>
          </a:p>
        </p:txBody>
      </p:sp>
      <p:sp>
        <p:nvSpPr>
          <p:cNvPr id="3" name="Content Placeholder 2"/>
          <p:cNvSpPr>
            <a:spLocks noGrp="1"/>
          </p:cNvSpPr>
          <p:nvPr>
            <p:ph idx="1"/>
          </p:nvPr>
        </p:nvSpPr>
        <p:spPr>
          <a:xfrm>
            <a:off x="1043492" y="1811372"/>
            <a:ext cx="7309356" cy="4452036"/>
          </a:xfrm>
        </p:spPr>
        <p:txBody>
          <a:bodyPr>
            <a:normAutofit/>
          </a:bodyPr>
          <a:lstStyle/>
          <a:p>
            <a:r>
              <a:rPr lang="en-US" dirty="0"/>
              <a:t> </a:t>
            </a:r>
            <a:r>
              <a:rPr lang="en-US" b="1" dirty="0" smtClean="0"/>
              <a:t>Emulsification</a:t>
            </a:r>
            <a:r>
              <a:rPr lang="en-US" dirty="0" smtClean="0"/>
              <a:t> </a:t>
            </a:r>
            <a:r>
              <a:rPr lang="en-US" dirty="0"/>
              <a:t>is the process of dispersing and suspending fats or oils in a liquid </a:t>
            </a:r>
            <a:r>
              <a:rPr lang="en-US" dirty="0" smtClean="0"/>
              <a:t>medium.</a:t>
            </a:r>
          </a:p>
          <a:p>
            <a:r>
              <a:rPr lang="en-US" dirty="0" smtClean="0"/>
              <a:t>Emulsification is </a:t>
            </a:r>
            <a:r>
              <a:rPr lang="en-US" dirty="0"/>
              <a:t>used in food preparation and </a:t>
            </a:r>
            <a:r>
              <a:rPr lang="en-US" dirty="0" smtClean="0"/>
              <a:t>processing to </a:t>
            </a:r>
            <a:r>
              <a:rPr lang="en-US" dirty="0"/>
              <a:t>combine oil with water to make a range of food products.</a:t>
            </a:r>
          </a:p>
          <a:p>
            <a:endParaRPr lang="en-US" b="1" dirty="0"/>
          </a:p>
          <a:p>
            <a:pPr lvl="0"/>
            <a:r>
              <a:rPr lang="en-US" b="1" dirty="0" smtClean="0"/>
              <a:t>Examples of </a:t>
            </a:r>
            <a:r>
              <a:rPr lang="en-US" b="1" dirty="0"/>
              <a:t>emulsions commonly found in food preparation and </a:t>
            </a:r>
            <a:r>
              <a:rPr lang="en-US" b="1" dirty="0" smtClean="0"/>
              <a:t>cooking:</a:t>
            </a:r>
            <a:endParaRPr lang="en-US" b="1" dirty="0"/>
          </a:p>
          <a:p>
            <a:pPr lvl="0"/>
            <a:r>
              <a:rPr lang="en-US" dirty="0"/>
              <a:t>Fat in water emulsion such as milk</a:t>
            </a:r>
          </a:p>
          <a:p>
            <a:pPr lvl="0"/>
            <a:r>
              <a:rPr lang="en-US" dirty="0"/>
              <a:t>Water in fat emulsion, such as butter</a:t>
            </a:r>
          </a:p>
          <a:p>
            <a:endParaRPr lang="en-US" dirty="0"/>
          </a:p>
          <a:p>
            <a:endParaRPr lang="en-US" dirty="0"/>
          </a:p>
        </p:txBody>
      </p:sp>
    </p:spTree>
    <p:extLst>
      <p:ext uri="{BB962C8B-B14F-4D97-AF65-F5344CB8AC3E}">
        <p14:creationId xmlns:p14="http://schemas.microsoft.com/office/powerpoint/2010/main" val="5251955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87948"/>
          </a:xfrm>
        </p:spPr>
        <p:txBody>
          <a:bodyPr>
            <a:normAutofit fontScale="90000"/>
          </a:bodyPr>
          <a:lstStyle/>
          <a:p>
            <a:r>
              <a:rPr lang="en-US" dirty="0" smtClean="0"/>
              <a:t>FATS – HYDROGENATION</a:t>
            </a:r>
            <a:br>
              <a:rPr lang="en-US" dirty="0" smtClean="0"/>
            </a:br>
            <a:endParaRPr lang="en-US" dirty="0"/>
          </a:p>
        </p:txBody>
      </p:sp>
      <p:sp>
        <p:nvSpPr>
          <p:cNvPr id="3" name="Content Placeholder 2"/>
          <p:cNvSpPr>
            <a:spLocks noGrp="1"/>
          </p:cNvSpPr>
          <p:nvPr>
            <p:ph idx="1"/>
          </p:nvPr>
        </p:nvSpPr>
        <p:spPr>
          <a:xfrm>
            <a:off x="753480" y="1678851"/>
            <a:ext cx="7642424" cy="4735221"/>
          </a:xfrm>
        </p:spPr>
        <p:txBody>
          <a:bodyPr>
            <a:normAutofit fontScale="92500"/>
          </a:bodyPr>
          <a:lstStyle/>
          <a:p>
            <a:pPr marL="68580" lvl="0" indent="0">
              <a:buNone/>
            </a:pPr>
            <a:r>
              <a:rPr lang="en-US" b="1" dirty="0"/>
              <a:t>What is the purpose of hydrogenation?</a:t>
            </a:r>
          </a:p>
          <a:p>
            <a:pPr lvl="0"/>
            <a:r>
              <a:rPr lang="en-US" dirty="0" smtClean="0"/>
              <a:t>Oils </a:t>
            </a:r>
            <a:r>
              <a:rPr lang="en-US" dirty="0"/>
              <a:t>can be made solid by a process called hydrogenation. </a:t>
            </a:r>
            <a:endParaRPr lang="en-US" dirty="0" smtClean="0"/>
          </a:p>
          <a:p>
            <a:pPr lvl="0"/>
            <a:r>
              <a:rPr lang="en-US" dirty="0" smtClean="0"/>
              <a:t>During </a:t>
            </a:r>
            <a:r>
              <a:rPr lang="en-US" dirty="0"/>
              <a:t>the hydrogenation process, hydrogen is bubbled through the liquid oil and attaches itself to the carbon chain where there is a double bond. </a:t>
            </a:r>
            <a:endParaRPr lang="en-US" dirty="0" smtClean="0"/>
          </a:p>
          <a:p>
            <a:pPr lvl="0"/>
            <a:r>
              <a:rPr lang="en-US" dirty="0" smtClean="0"/>
              <a:t>The </a:t>
            </a:r>
            <a:r>
              <a:rPr lang="en-US" dirty="0"/>
              <a:t>hardening of the oil makes it possible to produce </a:t>
            </a:r>
            <a:r>
              <a:rPr lang="en-US" dirty="0" smtClean="0"/>
              <a:t>spreadable </a:t>
            </a:r>
            <a:r>
              <a:rPr lang="en-US" dirty="0"/>
              <a:t>fats using vegetable oils extracted from cereals and nuts</a:t>
            </a:r>
            <a:r>
              <a:rPr lang="en-US" dirty="0" smtClean="0"/>
              <a:t>. </a:t>
            </a:r>
          </a:p>
          <a:p>
            <a:pPr marL="68580" lvl="0" indent="0">
              <a:buNone/>
            </a:pPr>
            <a:r>
              <a:rPr lang="en-US" dirty="0" smtClean="0"/>
              <a:t> </a:t>
            </a:r>
            <a:r>
              <a:rPr lang="en-US" b="1" dirty="0"/>
              <a:t>Where is hydrogenation used in food processing?</a:t>
            </a:r>
          </a:p>
          <a:p>
            <a:pPr lvl="0"/>
            <a:r>
              <a:rPr lang="en-US" dirty="0"/>
              <a:t>Used in producing a large range of margarines, spreadable butters and fat spreads on the </a:t>
            </a:r>
            <a:r>
              <a:rPr lang="en-US" dirty="0" smtClean="0"/>
              <a:t>market.</a:t>
            </a:r>
            <a:endParaRPr lang="en-US" dirty="0"/>
          </a:p>
        </p:txBody>
      </p:sp>
    </p:spTree>
    <p:extLst>
      <p:ext uri="{BB962C8B-B14F-4D97-AF65-F5344CB8AC3E}">
        <p14:creationId xmlns:p14="http://schemas.microsoft.com/office/powerpoint/2010/main" val="6348009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TASK – </a:t>
            </a:r>
            <a:br>
              <a:rPr lang="en-US" dirty="0" smtClean="0"/>
            </a:br>
            <a:r>
              <a:rPr lang="en-US" dirty="0" smtClean="0"/>
              <a:t>Update your Glossary</a:t>
            </a:r>
            <a:endParaRPr lang="en-US" dirty="0"/>
          </a:p>
        </p:txBody>
      </p:sp>
      <p:sp>
        <p:nvSpPr>
          <p:cNvPr id="3" name="Content Placeholder 2"/>
          <p:cNvSpPr>
            <a:spLocks noGrp="1"/>
          </p:cNvSpPr>
          <p:nvPr>
            <p:ph idx="1"/>
          </p:nvPr>
        </p:nvSpPr>
        <p:spPr/>
        <p:txBody>
          <a:bodyPr>
            <a:normAutofit/>
          </a:bodyPr>
          <a:lstStyle/>
          <a:p>
            <a:r>
              <a:rPr lang="en-US" dirty="0"/>
              <a:t> </a:t>
            </a:r>
            <a:r>
              <a:rPr lang="en-US" dirty="0" smtClean="0"/>
              <a:t>Go through your glossary and add any definitions discussed in this presentation that you haven’t included yet!</a:t>
            </a:r>
          </a:p>
          <a:p>
            <a:endParaRPr lang="en-US" dirty="0" smtClean="0"/>
          </a:p>
          <a:p>
            <a:endParaRPr lang="en-US" dirty="0" smtClean="0"/>
          </a:p>
          <a:p>
            <a:endParaRPr lang="en-US" dirty="0" smtClean="0"/>
          </a:p>
          <a:p>
            <a:endParaRPr lang="en-US" dirty="0"/>
          </a:p>
          <a:p>
            <a:endParaRPr lang="en-US" dirty="0"/>
          </a:p>
        </p:txBody>
      </p:sp>
      <p:pic>
        <p:nvPicPr>
          <p:cNvPr id="4" name="Picture 3"/>
          <p:cNvPicPr>
            <a:picLocks noChangeAspect="1"/>
          </p:cNvPicPr>
          <p:nvPr/>
        </p:nvPicPr>
        <p:blipFill>
          <a:blip r:embed="rId3" cstate="print"/>
          <a:stretch>
            <a:fillRect/>
          </a:stretch>
        </p:blipFill>
        <p:spPr>
          <a:xfrm>
            <a:off x="2288632" y="3701408"/>
            <a:ext cx="3492500" cy="2324100"/>
          </a:xfrm>
          <a:prstGeom prst="rect">
            <a:avLst/>
          </a:prstGeom>
        </p:spPr>
      </p:pic>
    </p:spTree>
    <p:extLst>
      <p:ext uri="{BB962C8B-B14F-4D97-AF65-F5344CB8AC3E}">
        <p14:creationId xmlns:p14="http://schemas.microsoft.com/office/powerpoint/2010/main" val="498717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ACIDS – </a:t>
            </a:r>
            <a:br>
              <a:rPr lang="en-US" dirty="0" smtClean="0"/>
            </a:br>
            <a:r>
              <a:rPr lang="en-US" dirty="0" smtClean="0"/>
              <a:t>FUNCTION OF ACIDS</a:t>
            </a:r>
            <a:br>
              <a:rPr lang="en-US" dirty="0" smtClean="0"/>
            </a:br>
            <a:r>
              <a:rPr lang="en-US" dirty="0" smtClean="0"/>
              <a:t>IN COOKING</a:t>
            </a:r>
            <a:endParaRPr lang="en-US" dirty="0"/>
          </a:p>
        </p:txBody>
      </p:sp>
      <p:sp>
        <p:nvSpPr>
          <p:cNvPr id="3" name="Content Placeholder 2"/>
          <p:cNvSpPr>
            <a:spLocks noGrp="1"/>
          </p:cNvSpPr>
          <p:nvPr>
            <p:ph idx="1"/>
          </p:nvPr>
        </p:nvSpPr>
        <p:spPr>
          <a:xfrm>
            <a:off x="1043492" y="2323652"/>
            <a:ext cx="6777317" cy="4004326"/>
          </a:xfrm>
        </p:spPr>
        <p:txBody>
          <a:bodyPr>
            <a:normAutofit lnSpcReduction="10000"/>
          </a:bodyPr>
          <a:lstStyle/>
          <a:p>
            <a:pPr marL="68580" lvl="0" indent="0">
              <a:buNone/>
            </a:pPr>
            <a:r>
              <a:rPr lang="en-US" b="1" dirty="0"/>
              <a:t>How do marinades </a:t>
            </a:r>
            <a:r>
              <a:rPr lang="en-US" b="1" dirty="0" smtClean="0"/>
              <a:t>tenderize </a:t>
            </a:r>
            <a:r>
              <a:rPr lang="en-US" b="1" dirty="0"/>
              <a:t>meat</a:t>
            </a:r>
            <a:r>
              <a:rPr lang="en-US" b="1" dirty="0" smtClean="0"/>
              <a:t>?</a:t>
            </a:r>
          </a:p>
          <a:p>
            <a:pPr lvl="0"/>
            <a:r>
              <a:rPr lang="en-AU" dirty="0" smtClean="0">
                <a:solidFill>
                  <a:schemeClr val="tx1"/>
                </a:solidFill>
              </a:rPr>
              <a:t>Marinades </a:t>
            </a:r>
            <a:r>
              <a:rPr lang="en-AU" dirty="0">
                <a:solidFill>
                  <a:schemeClr val="tx1"/>
                </a:solidFill>
              </a:rPr>
              <a:t>are added to meat before cooking to break down the connective tissue and convert the collagen to gelatine. </a:t>
            </a:r>
            <a:endParaRPr lang="en-AU" dirty="0" smtClean="0">
              <a:solidFill>
                <a:schemeClr val="tx1"/>
              </a:solidFill>
            </a:endParaRPr>
          </a:p>
          <a:p>
            <a:pPr lvl="0"/>
            <a:r>
              <a:rPr lang="en-AU" dirty="0" smtClean="0">
                <a:solidFill>
                  <a:schemeClr val="tx1"/>
                </a:solidFill>
              </a:rPr>
              <a:t>Acids </a:t>
            </a:r>
            <a:r>
              <a:rPr lang="en-AU" dirty="0">
                <a:solidFill>
                  <a:schemeClr val="tx1"/>
                </a:solidFill>
              </a:rPr>
              <a:t>such as wine, vinegar and lemon juice are combined with flavourings. </a:t>
            </a:r>
            <a:endParaRPr lang="en-AU" dirty="0" smtClean="0">
              <a:solidFill>
                <a:schemeClr val="tx1"/>
              </a:solidFill>
            </a:endParaRPr>
          </a:p>
          <a:p>
            <a:pPr lvl="0"/>
            <a:r>
              <a:rPr lang="en-AU" dirty="0" smtClean="0">
                <a:solidFill>
                  <a:schemeClr val="tx1"/>
                </a:solidFill>
              </a:rPr>
              <a:t>The </a:t>
            </a:r>
            <a:r>
              <a:rPr lang="en-AU" dirty="0">
                <a:solidFill>
                  <a:schemeClr val="tx1"/>
                </a:solidFill>
              </a:rPr>
              <a:t>acid increases the rate at which the collagen is converted to gelatine and therefore the meat is more tender when cooked</a:t>
            </a:r>
            <a:r>
              <a:rPr lang="en-AU" dirty="0" smtClean="0">
                <a:solidFill>
                  <a:schemeClr val="tx1"/>
                </a:solidFill>
              </a:rPr>
              <a:t>.</a:t>
            </a:r>
            <a:r>
              <a:rPr lang="en-AU" b="1" dirty="0">
                <a:solidFill>
                  <a:schemeClr val="tx1"/>
                </a:solidFill>
              </a:rPr>
              <a:t> </a:t>
            </a:r>
            <a:endParaRPr lang="en-US" dirty="0"/>
          </a:p>
        </p:txBody>
      </p:sp>
      <p:pic>
        <p:nvPicPr>
          <p:cNvPr id="4" name="Picture 3"/>
          <p:cNvPicPr>
            <a:picLocks noChangeAspect="1"/>
          </p:cNvPicPr>
          <p:nvPr/>
        </p:nvPicPr>
        <p:blipFill>
          <a:blip r:embed="rId2" cstate="print"/>
          <a:stretch>
            <a:fillRect/>
          </a:stretch>
        </p:blipFill>
        <p:spPr>
          <a:xfrm>
            <a:off x="5773838" y="376579"/>
            <a:ext cx="2677537" cy="1794086"/>
          </a:xfrm>
          <a:prstGeom prst="rect">
            <a:avLst/>
          </a:prstGeom>
        </p:spPr>
      </p:pic>
    </p:spTree>
    <p:extLst>
      <p:ext uri="{BB962C8B-B14F-4D97-AF65-F5344CB8AC3E}">
        <p14:creationId xmlns:p14="http://schemas.microsoft.com/office/powerpoint/2010/main" val="3279069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58403"/>
          </a:xfrm>
        </p:spPr>
        <p:txBody>
          <a:bodyPr>
            <a:normAutofit fontScale="90000"/>
          </a:bodyPr>
          <a:lstStyle/>
          <a:p>
            <a:r>
              <a:rPr lang="en-US" dirty="0" smtClean="0"/>
              <a:t>ALKALIS</a:t>
            </a:r>
            <a:br>
              <a:rPr lang="en-US" dirty="0" smtClean="0"/>
            </a:br>
            <a:endParaRPr lang="en-US" dirty="0"/>
          </a:p>
        </p:txBody>
      </p:sp>
      <p:sp>
        <p:nvSpPr>
          <p:cNvPr id="3" name="Content Placeholder 2"/>
          <p:cNvSpPr>
            <a:spLocks noGrp="1"/>
          </p:cNvSpPr>
          <p:nvPr>
            <p:ph idx="1"/>
          </p:nvPr>
        </p:nvSpPr>
        <p:spPr>
          <a:xfrm>
            <a:off x="1043492" y="1568610"/>
            <a:ext cx="6777317" cy="4719408"/>
          </a:xfrm>
        </p:spPr>
        <p:txBody>
          <a:bodyPr>
            <a:normAutofit/>
          </a:bodyPr>
          <a:lstStyle/>
          <a:p>
            <a:pPr lvl="0"/>
            <a:r>
              <a:rPr lang="en-AU" b="1" dirty="0">
                <a:solidFill>
                  <a:schemeClr val="tx1"/>
                </a:solidFill>
              </a:rPr>
              <a:t>Alkalis</a:t>
            </a:r>
            <a:r>
              <a:rPr lang="en-AU" dirty="0">
                <a:solidFill>
                  <a:schemeClr val="tx1"/>
                </a:solidFill>
              </a:rPr>
              <a:t>: are the opposite to acids, and are sometimes known as bases. </a:t>
            </a:r>
            <a:endParaRPr lang="en-AU" dirty="0" smtClean="0">
              <a:solidFill>
                <a:schemeClr val="tx1"/>
              </a:solidFill>
            </a:endParaRPr>
          </a:p>
          <a:p>
            <a:pPr lvl="0"/>
            <a:r>
              <a:rPr lang="en-AU" dirty="0" smtClean="0">
                <a:solidFill>
                  <a:schemeClr val="tx1"/>
                </a:solidFill>
              </a:rPr>
              <a:t>They </a:t>
            </a:r>
            <a:r>
              <a:rPr lang="en-AU" dirty="0">
                <a:solidFill>
                  <a:schemeClr val="tx1"/>
                </a:solidFill>
              </a:rPr>
              <a:t>have a very low concentration of hydrogen ions when dissolved in water. </a:t>
            </a:r>
            <a:endParaRPr lang="en-AU" dirty="0" smtClean="0">
              <a:solidFill>
                <a:schemeClr val="tx1"/>
              </a:solidFill>
            </a:endParaRPr>
          </a:p>
          <a:p>
            <a:pPr lvl="0"/>
            <a:r>
              <a:rPr lang="en-AU" dirty="0" smtClean="0">
                <a:solidFill>
                  <a:schemeClr val="tx1"/>
                </a:solidFill>
              </a:rPr>
              <a:t>Their </a:t>
            </a:r>
            <a:r>
              <a:rPr lang="en-AU" dirty="0">
                <a:solidFill>
                  <a:schemeClr val="tx1"/>
                </a:solidFill>
              </a:rPr>
              <a:t>pH values are higher </a:t>
            </a:r>
            <a:endParaRPr lang="en-AU" dirty="0" smtClean="0">
              <a:solidFill>
                <a:schemeClr val="tx1"/>
              </a:solidFill>
            </a:endParaRPr>
          </a:p>
          <a:p>
            <a:pPr marL="68580" lvl="0" indent="0">
              <a:buNone/>
            </a:pPr>
            <a:r>
              <a:rPr lang="en-AU" dirty="0" smtClean="0">
                <a:solidFill>
                  <a:schemeClr val="tx1"/>
                </a:solidFill>
              </a:rPr>
              <a:t>than </a:t>
            </a:r>
            <a:r>
              <a:rPr lang="en-AU" dirty="0">
                <a:solidFill>
                  <a:schemeClr val="tx1"/>
                </a:solidFill>
              </a:rPr>
              <a:t>7 and they turn red litmus </a:t>
            </a:r>
            <a:endParaRPr lang="en-AU" dirty="0" smtClean="0">
              <a:solidFill>
                <a:schemeClr val="tx1"/>
              </a:solidFill>
            </a:endParaRPr>
          </a:p>
          <a:p>
            <a:pPr marL="68580" lvl="0" indent="0">
              <a:buNone/>
            </a:pPr>
            <a:r>
              <a:rPr lang="en-AU" dirty="0" smtClean="0">
                <a:solidFill>
                  <a:schemeClr val="tx1"/>
                </a:solidFill>
              </a:rPr>
              <a:t>paper </a:t>
            </a:r>
            <a:r>
              <a:rPr lang="en-AU" dirty="0">
                <a:solidFill>
                  <a:schemeClr val="tx1"/>
                </a:solidFill>
              </a:rPr>
              <a:t>blue. Alkalis have a </a:t>
            </a:r>
            <a:endParaRPr lang="en-AU" dirty="0" smtClean="0">
              <a:solidFill>
                <a:schemeClr val="tx1"/>
              </a:solidFill>
            </a:endParaRPr>
          </a:p>
          <a:p>
            <a:pPr marL="68580" lvl="0" indent="0">
              <a:buNone/>
            </a:pPr>
            <a:r>
              <a:rPr lang="en-AU" dirty="0" smtClean="0">
                <a:solidFill>
                  <a:schemeClr val="tx1"/>
                </a:solidFill>
              </a:rPr>
              <a:t>bitter </a:t>
            </a:r>
            <a:r>
              <a:rPr lang="en-AU" dirty="0">
                <a:solidFill>
                  <a:schemeClr val="tx1"/>
                </a:solidFill>
              </a:rPr>
              <a:t>taste and a slimy </a:t>
            </a:r>
            <a:r>
              <a:rPr lang="en-AU" dirty="0" smtClean="0">
                <a:solidFill>
                  <a:schemeClr val="tx1"/>
                </a:solidFill>
              </a:rPr>
              <a:t>mouth</a:t>
            </a:r>
          </a:p>
          <a:p>
            <a:pPr marL="68580" lvl="0" indent="0">
              <a:buNone/>
            </a:pPr>
            <a:r>
              <a:rPr lang="en-AU" dirty="0" smtClean="0">
                <a:solidFill>
                  <a:schemeClr val="tx1"/>
                </a:solidFill>
              </a:rPr>
              <a:t>feel.</a:t>
            </a:r>
            <a:endParaRPr lang="en-US" dirty="0">
              <a:solidFill>
                <a:schemeClr val="tx1"/>
              </a:solidFill>
            </a:endParaRPr>
          </a:p>
        </p:txBody>
      </p:sp>
      <p:pic>
        <p:nvPicPr>
          <p:cNvPr id="4" name="Picture 3"/>
          <p:cNvPicPr>
            <a:picLocks noChangeAspect="1"/>
          </p:cNvPicPr>
          <p:nvPr/>
        </p:nvPicPr>
        <p:blipFill>
          <a:blip r:embed="rId2" cstate="print"/>
          <a:stretch>
            <a:fillRect/>
          </a:stretch>
        </p:blipFill>
        <p:spPr>
          <a:xfrm>
            <a:off x="5849472" y="3877731"/>
            <a:ext cx="2667000" cy="2540000"/>
          </a:xfrm>
          <a:prstGeom prst="rect">
            <a:avLst/>
          </a:prstGeom>
        </p:spPr>
      </p:pic>
    </p:spTree>
    <p:extLst>
      <p:ext uri="{BB962C8B-B14F-4D97-AF65-F5344CB8AC3E}">
        <p14:creationId xmlns:p14="http://schemas.microsoft.com/office/powerpoint/2010/main" val="4067588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ALKALIS – </a:t>
            </a:r>
            <a:br>
              <a:rPr lang="en-US" dirty="0" smtClean="0"/>
            </a:br>
            <a:r>
              <a:rPr lang="en-US" dirty="0" smtClean="0"/>
              <a:t>FUNCTION OF ALKALIS IN COOKING</a:t>
            </a:r>
            <a:endParaRPr lang="en-US" dirty="0"/>
          </a:p>
        </p:txBody>
      </p:sp>
      <p:sp>
        <p:nvSpPr>
          <p:cNvPr id="3" name="Content Placeholder 2"/>
          <p:cNvSpPr>
            <a:spLocks noGrp="1"/>
          </p:cNvSpPr>
          <p:nvPr>
            <p:ph idx="1"/>
          </p:nvPr>
        </p:nvSpPr>
        <p:spPr>
          <a:xfrm>
            <a:off x="731951" y="2323652"/>
            <a:ext cx="7599369" cy="3982802"/>
          </a:xfrm>
        </p:spPr>
        <p:txBody>
          <a:bodyPr>
            <a:normAutofit fontScale="92500" lnSpcReduction="10000"/>
          </a:bodyPr>
          <a:lstStyle/>
          <a:p>
            <a:pPr marL="68580" lvl="0" indent="0">
              <a:buNone/>
            </a:pPr>
            <a:r>
              <a:rPr lang="en-US" b="1" dirty="0"/>
              <a:t>How does bicarbonate of soda act as a raising agent</a:t>
            </a:r>
            <a:r>
              <a:rPr lang="en-US" b="1" dirty="0" smtClean="0"/>
              <a:t>?</a:t>
            </a:r>
          </a:p>
          <a:p>
            <a:pPr lvl="0"/>
            <a:r>
              <a:rPr lang="en-AU" dirty="0" smtClean="0">
                <a:solidFill>
                  <a:schemeClr val="tx1"/>
                </a:solidFill>
              </a:rPr>
              <a:t>The </a:t>
            </a:r>
            <a:r>
              <a:rPr lang="en-AU" dirty="0">
                <a:solidFill>
                  <a:schemeClr val="tx1"/>
                </a:solidFill>
              </a:rPr>
              <a:t>most common alkalis used in food preparation are bicarbonate of soda. This is the simplest form of a chemical raising agent. </a:t>
            </a:r>
            <a:endParaRPr lang="en-AU" dirty="0" smtClean="0">
              <a:solidFill>
                <a:schemeClr val="tx1"/>
              </a:solidFill>
            </a:endParaRPr>
          </a:p>
          <a:p>
            <a:pPr lvl="0"/>
            <a:r>
              <a:rPr lang="en-AU" dirty="0" smtClean="0">
                <a:solidFill>
                  <a:schemeClr val="tx1"/>
                </a:solidFill>
              </a:rPr>
              <a:t>It </a:t>
            </a:r>
            <a:r>
              <a:rPr lang="en-AU" dirty="0">
                <a:solidFill>
                  <a:schemeClr val="tx1"/>
                </a:solidFill>
              </a:rPr>
              <a:t>is pure white powder that on heating produces sodium carbonate, steam and carbon dioxide. </a:t>
            </a:r>
            <a:endParaRPr lang="en-AU" dirty="0" smtClean="0">
              <a:solidFill>
                <a:schemeClr val="tx1"/>
              </a:solidFill>
            </a:endParaRPr>
          </a:p>
          <a:p>
            <a:pPr lvl="0"/>
            <a:r>
              <a:rPr lang="en-AU" dirty="0" smtClean="0">
                <a:solidFill>
                  <a:schemeClr val="tx1"/>
                </a:solidFill>
              </a:rPr>
              <a:t>The </a:t>
            </a:r>
            <a:r>
              <a:rPr lang="en-AU" dirty="0">
                <a:solidFill>
                  <a:schemeClr val="tx1"/>
                </a:solidFill>
              </a:rPr>
              <a:t>carbon dioxide gas is releases and leavens the mixture by causing it to froth and expand up and out. </a:t>
            </a:r>
            <a:endParaRPr lang="en-AU" dirty="0" smtClean="0">
              <a:solidFill>
                <a:schemeClr val="tx1"/>
              </a:solidFill>
            </a:endParaRPr>
          </a:p>
          <a:p>
            <a:pPr lvl="0"/>
            <a:r>
              <a:rPr lang="en-AU" dirty="0" smtClean="0">
                <a:solidFill>
                  <a:schemeClr val="tx1"/>
                </a:solidFill>
              </a:rPr>
              <a:t>The </a:t>
            </a:r>
            <a:r>
              <a:rPr lang="en-AU" dirty="0">
                <a:solidFill>
                  <a:schemeClr val="tx1"/>
                </a:solidFill>
              </a:rPr>
              <a:t>residue </a:t>
            </a:r>
            <a:r>
              <a:rPr lang="en-AU" dirty="0" smtClean="0">
                <a:solidFill>
                  <a:schemeClr val="tx1"/>
                </a:solidFill>
              </a:rPr>
              <a:t>is </a:t>
            </a:r>
            <a:r>
              <a:rPr lang="en-AU" dirty="0">
                <a:solidFill>
                  <a:schemeClr val="tx1"/>
                </a:solidFill>
              </a:rPr>
              <a:t>soda, which gives a sharp bitter taste and a dark yellow colour.</a:t>
            </a:r>
            <a:endParaRPr lang="en-US" dirty="0">
              <a:solidFill>
                <a:schemeClr val="tx1"/>
              </a:solidFill>
            </a:endParaRPr>
          </a:p>
          <a:p>
            <a:endParaRPr lang="en-US" dirty="0"/>
          </a:p>
        </p:txBody>
      </p:sp>
    </p:spTree>
    <p:extLst>
      <p:ext uri="{BB962C8B-B14F-4D97-AF65-F5344CB8AC3E}">
        <p14:creationId xmlns:p14="http://schemas.microsoft.com/office/powerpoint/2010/main" val="2257640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66280"/>
            <a:ext cx="7024744" cy="1165990"/>
          </a:xfrm>
        </p:spPr>
        <p:txBody>
          <a:bodyPr>
            <a:normAutofit fontScale="90000"/>
          </a:bodyPr>
          <a:lstStyle/>
          <a:p>
            <a:r>
              <a:rPr lang="en-US" dirty="0" smtClean="0"/>
              <a:t>What is the significance of a pH value?</a:t>
            </a:r>
            <a:endParaRPr lang="en-US" dirty="0"/>
          </a:p>
        </p:txBody>
      </p:sp>
      <p:sp>
        <p:nvSpPr>
          <p:cNvPr id="3" name="Content Placeholder 2"/>
          <p:cNvSpPr>
            <a:spLocks noGrp="1"/>
          </p:cNvSpPr>
          <p:nvPr>
            <p:ph idx="1"/>
          </p:nvPr>
        </p:nvSpPr>
        <p:spPr>
          <a:xfrm>
            <a:off x="874327" y="1832270"/>
            <a:ext cx="7535863" cy="4000359"/>
          </a:xfrm>
        </p:spPr>
        <p:txBody>
          <a:bodyPr/>
          <a:lstStyle/>
          <a:p>
            <a:r>
              <a:rPr lang="en-AU" dirty="0" smtClean="0">
                <a:solidFill>
                  <a:schemeClr val="tx1"/>
                </a:solidFill>
              </a:rPr>
              <a:t>pH </a:t>
            </a:r>
            <a:r>
              <a:rPr lang="en-AU" dirty="0">
                <a:solidFill>
                  <a:schemeClr val="tx1"/>
                </a:solidFill>
              </a:rPr>
              <a:t>is a measure of the acidity of a solution</a:t>
            </a:r>
            <a:r>
              <a:rPr lang="en-AU" dirty="0" smtClean="0">
                <a:solidFill>
                  <a:schemeClr val="tx1"/>
                </a:solidFill>
              </a:rPr>
              <a:t>.</a:t>
            </a:r>
          </a:p>
          <a:p>
            <a:r>
              <a:rPr lang="en-AU" dirty="0" smtClean="0">
                <a:solidFill>
                  <a:schemeClr val="tx1"/>
                </a:solidFill>
              </a:rPr>
              <a:t> </a:t>
            </a:r>
            <a:r>
              <a:rPr lang="en-AU" dirty="0">
                <a:solidFill>
                  <a:schemeClr val="tx1"/>
                </a:solidFill>
              </a:rPr>
              <a:t>The ‘p’ stands for </a:t>
            </a:r>
            <a:r>
              <a:rPr lang="en-AU" i="1" dirty="0" err="1">
                <a:solidFill>
                  <a:schemeClr val="tx1"/>
                </a:solidFill>
              </a:rPr>
              <a:t>potenz</a:t>
            </a:r>
            <a:r>
              <a:rPr lang="en-AU" dirty="0">
                <a:solidFill>
                  <a:schemeClr val="tx1"/>
                </a:solidFill>
              </a:rPr>
              <a:t> (the potential to be’ and the ‘H’ stands for </a:t>
            </a:r>
            <a:r>
              <a:rPr lang="en-AU" dirty="0" smtClean="0">
                <a:solidFill>
                  <a:schemeClr val="tx1"/>
                </a:solidFill>
              </a:rPr>
              <a:t>hydrogen). </a:t>
            </a:r>
          </a:p>
          <a:p>
            <a:r>
              <a:rPr lang="en-AU" dirty="0" smtClean="0">
                <a:solidFill>
                  <a:schemeClr val="tx1"/>
                </a:solidFill>
              </a:rPr>
              <a:t>pH </a:t>
            </a:r>
            <a:r>
              <a:rPr lang="en-AU" dirty="0">
                <a:solidFill>
                  <a:schemeClr val="tx1"/>
                </a:solidFill>
              </a:rPr>
              <a:t>is measured on a scale of 1-14. this scale is used by food scientists when analysing food products or developing new recipes.</a:t>
            </a:r>
            <a:endParaRPr lang="en-US" dirty="0">
              <a:solidFill>
                <a:schemeClr val="tx1"/>
              </a:solidFill>
            </a:endParaRPr>
          </a:p>
          <a:p>
            <a:endParaRPr lang="en-US" dirty="0"/>
          </a:p>
        </p:txBody>
      </p:sp>
      <p:pic>
        <p:nvPicPr>
          <p:cNvPr id="4" name="Picture 3"/>
          <p:cNvPicPr>
            <a:picLocks noChangeAspect="1"/>
          </p:cNvPicPr>
          <p:nvPr/>
        </p:nvPicPr>
        <p:blipFill>
          <a:blip r:embed="rId2" cstate="print"/>
          <a:stretch>
            <a:fillRect/>
          </a:stretch>
        </p:blipFill>
        <p:spPr>
          <a:xfrm>
            <a:off x="1790288" y="4298576"/>
            <a:ext cx="4912883" cy="2341168"/>
          </a:xfrm>
          <a:prstGeom prst="rect">
            <a:avLst/>
          </a:prstGeom>
        </p:spPr>
      </p:pic>
    </p:spTree>
    <p:extLst>
      <p:ext uri="{BB962C8B-B14F-4D97-AF65-F5344CB8AC3E}">
        <p14:creationId xmlns:p14="http://schemas.microsoft.com/office/powerpoint/2010/main" val="4236088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23377"/>
          </a:xfrm>
        </p:spPr>
        <p:txBody>
          <a:bodyPr>
            <a:normAutofit fontScale="90000"/>
          </a:bodyPr>
          <a:lstStyle/>
          <a:p>
            <a:r>
              <a:rPr lang="en-US" dirty="0" smtClean="0"/>
              <a:t>ENZYMES</a:t>
            </a:r>
            <a:br>
              <a:rPr lang="en-US" dirty="0" smtClean="0"/>
            </a:br>
            <a:endParaRPr lang="en-US" dirty="0"/>
          </a:p>
        </p:txBody>
      </p:sp>
      <p:sp>
        <p:nvSpPr>
          <p:cNvPr id="3" name="Content Placeholder 2"/>
          <p:cNvSpPr>
            <a:spLocks noGrp="1"/>
          </p:cNvSpPr>
          <p:nvPr>
            <p:ph idx="1"/>
          </p:nvPr>
        </p:nvSpPr>
        <p:spPr>
          <a:xfrm>
            <a:off x="688895" y="1506661"/>
            <a:ext cx="7642425" cy="4778271"/>
          </a:xfrm>
        </p:spPr>
        <p:txBody>
          <a:bodyPr>
            <a:normAutofit/>
          </a:bodyPr>
          <a:lstStyle/>
          <a:p>
            <a:pPr lvl="0"/>
            <a:r>
              <a:rPr lang="en-AU" dirty="0"/>
              <a:t>All raw foods contain </a:t>
            </a:r>
            <a:r>
              <a:rPr lang="en-AU" dirty="0" smtClean="0"/>
              <a:t>enzymes </a:t>
            </a:r>
            <a:r>
              <a:rPr lang="en-AU" dirty="0"/>
              <a:t>that enable chemical reactions to occur. </a:t>
            </a:r>
            <a:endParaRPr lang="en-AU" dirty="0" smtClean="0"/>
          </a:p>
          <a:p>
            <a:pPr lvl="0"/>
            <a:r>
              <a:rPr lang="en-AU" dirty="0" smtClean="0"/>
              <a:t>The </a:t>
            </a:r>
            <a:r>
              <a:rPr lang="en-AU" dirty="0"/>
              <a:t>enzymes in fruit and vegetables </a:t>
            </a:r>
            <a:r>
              <a:rPr lang="en-AU" dirty="0" smtClean="0"/>
              <a:t>are responsible for </a:t>
            </a:r>
            <a:r>
              <a:rPr lang="en-AU" dirty="0"/>
              <a:t>the ripening </a:t>
            </a:r>
            <a:r>
              <a:rPr lang="en-AU" dirty="0" smtClean="0"/>
              <a:t>process</a:t>
            </a:r>
            <a:r>
              <a:rPr lang="en-AU" dirty="0"/>
              <a:t>.</a:t>
            </a:r>
            <a:endParaRPr lang="en-AU" dirty="0" smtClean="0"/>
          </a:p>
          <a:p>
            <a:pPr lvl="0"/>
            <a:r>
              <a:rPr lang="en-AU" dirty="0"/>
              <a:t>T</a:t>
            </a:r>
            <a:r>
              <a:rPr lang="en-AU" dirty="0" smtClean="0"/>
              <a:t>he </a:t>
            </a:r>
            <a:r>
              <a:rPr lang="en-AU" dirty="0"/>
              <a:t>other enzymes act on food components to create a new product e.g. when the enzyme rennet is added to milk the curds and whey separate and curds are </a:t>
            </a:r>
            <a:r>
              <a:rPr lang="en-AU" dirty="0" smtClean="0"/>
              <a:t>formed to make </a:t>
            </a:r>
            <a:r>
              <a:rPr lang="en-AU" dirty="0"/>
              <a:t>cheese.</a:t>
            </a:r>
            <a:endParaRPr lang="en-US" dirty="0"/>
          </a:p>
          <a:p>
            <a:pPr lvl="0"/>
            <a:r>
              <a:rPr lang="en-AU" dirty="0"/>
              <a:t>Enzymes are proteins that </a:t>
            </a:r>
            <a:r>
              <a:rPr lang="en-AU" dirty="0" smtClean="0"/>
              <a:t>cause </a:t>
            </a:r>
            <a:r>
              <a:rPr lang="en-AU" dirty="0"/>
              <a:t>chemical reactions to take place without changing themselves.</a:t>
            </a:r>
            <a:endParaRPr lang="en-US" dirty="0"/>
          </a:p>
          <a:p>
            <a:pPr marL="68580" indent="0">
              <a:buNone/>
            </a:pPr>
            <a:endParaRPr lang="en-US" dirty="0"/>
          </a:p>
        </p:txBody>
      </p:sp>
    </p:spTree>
    <p:extLst>
      <p:ext uri="{BB962C8B-B14F-4D97-AF65-F5344CB8AC3E}">
        <p14:creationId xmlns:p14="http://schemas.microsoft.com/office/powerpoint/2010/main" val="4161536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908712"/>
          </a:xfrm>
        </p:spPr>
        <p:txBody>
          <a:bodyPr>
            <a:normAutofit fontScale="90000"/>
          </a:bodyPr>
          <a:lstStyle/>
          <a:p>
            <a:r>
              <a:rPr lang="en-US" dirty="0" smtClean="0"/>
              <a:t>ENZYMES AT WORK!</a:t>
            </a:r>
            <a:br>
              <a:rPr lang="en-US" dirty="0" smtClean="0"/>
            </a:br>
            <a:endParaRPr lang="en-US" dirty="0"/>
          </a:p>
        </p:txBody>
      </p:sp>
      <p:sp>
        <p:nvSpPr>
          <p:cNvPr id="3" name="Content Placeholder 2"/>
          <p:cNvSpPr>
            <a:spLocks noGrp="1"/>
          </p:cNvSpPr>
          <p:nvPr>
            <p:ph idx="1"/>
          </p:nvPr>
        </p:nvSpPr>
        <p:spPr>
          <a:xfrm>
            <a:off x="942030" y="1686521"/>
            <a:ext cx="7426525" cy="4601497"/>
          </a:xfrm>
        </p:spPr>
        <p:txBody>
          <a:bodyPr>
            <a:normAutofit lnSpcReduction="10000"/>
          </a:bodyPr>
          <a:lstStyle/>
          <a:p>
            <a:r>
              <a:rPr lang="en-US" dirty="0"/>
              <a:t>Banana ripening time lapse</a:t>
            </a:r>
          </a:p>
          <a:p>
            <a:pPr marL="68580" indent="0">
              <a:buNone/>
            </a:pPr>
            <a:r>
              <a:rPr lang="en-US" dirty="0">
                <a:hlinkClick r:id="rId2"/>
              </a:rPr>
              <a:t>http://www.youtube.com/watch?v=</a:t>
            </a:r>
            <a:r>
              <a:rPr lang="en-US" dirty="0" smtClean="0">
                <a:hlinkClick r:id="rId2"/>
              </a:rPr>
              <a:t>OXkUKQwTrnU</a:t>
            </a:r>
            <a:endParaRPr lang="en-US" dirty="0" smtClean="0"/>
          </a:p>
          <a:p>
            <a:pPr marL="68580" indent="0">
              <a:buNone/>
            </a:pPr>
            <a:endParaRPr lang="en-US" dirty="0"/>
          </a:p>
          <a:p>
            <a:r>
              <a:rPr lang="en-US" dirty="0" smtClean="0"/>
              <a:t>Strawberries ripening on vine</a:t>
            </a:r>
          </a:p>
          <a:p>
            <a:pPr marL="68580" indent="0">
              <a:buNone/>
            </a:pPr>
            <a:r>
              <a:rPr lang="en-US" dirty="0">
                <a:hlinkClick r:id="rId3"/>
              </a:rPr>
              <a:t>http://www.youtube.com/watch?v=</a:t>
            </a:r>
            <a:r>
              <a:rPr lang="en-US" dirty="0" smtClean="0">
                <a:hlinkClick r:id="rId3"/>
              </a:rPr>
              <a:t>V2nRCc96vHM</a:t>
            </a:r>
            <a:endParaRPr lang="en-US" dirty="0" smtClean="0"/>
          </a:p>
          <a:p>
            <a:pPr marL="68580" indent="0">
              <a:buNone/>
            </a:pPr>
            <a:endParaRPr lang="en-US" dirty="0" smtClean="0"/>
          </a:p>
          <a:p>
            <a:r>
              <a:rPr lang="en-US" dirty="0" smtClean="0"/>
              <a:t>Fruit and vegetable decomposition</a:t>
            </a:r>
          </a:p>
          <a:p>
            <a:pPr marL="68580" indent="0">
              <a:buNone/>
            </a:pPr>
            <a:r>
              <a:rPr lang="en-US" dirty="0" smtClean="0">
                <a:hlinkClick r:id="rId4"/>
              </a:rPr>
              <a:t>http</a:t>
            </a:r>
            <a:r>
              <a:rPr lang="en-US" dirty="0">
                <a:hlinkClick r:id="rId4"/>
              </a:rPr>
              <a:t>://www.youtube.com/watch?v=c0En-</a:t>
            </a:r>
            <a:r>
              <a:rPr lang="en-US" dirty="0" smtClean="0">
                <a:hlinkClick r:id="rId4"/>
              </a:rPr>
              <a:t>_BVbGc</a:t>
            </a:r>
            <a:endParaRPr lang="en-US" dirty="0" smtClean="0"/>
          </a:p>
          <a:p>
            <a:pPr marL="68580" indent="0">
              <a:buNone/>
            </a:pPr>
            <a:endParaRPr lang="en-US" dirty="0"/>
          </a:p>
        </p:txBody>
      </p:sp>
    </p:spTree>
    <p:extLst>
      <p:ext uri="{BB962C8B-B14F-4D97-AF65-F5344CB8AC3E}">
        <p14:creationId xmlns:p14="http://schemas.microsoft.com/office/powerpoint/2010/main" val="1287546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01853"/>
          </a:xfrm>
        </p:spPr>
        <p:txBody>
          <a:bodyPr>
            <a:normAutofit fontScale="90000"/>
          </a:bodyPr>
          <a:lstStyle/>
          <a:p>
            <a:r>
              <a:rPr lang="en-US" dirty="0" smtClean="0"/>
              <a:t>ENZYMATIC BROWNING</a:t>
            </a:r>
            <a:br>
              <a:rPr lang="en-US" dirty="0" smtClean="0"/>
            </a:br>
            <a:endParaRPr lang="en-US" dirty="0"/>
          </a:p>
        </p:txBody>
      </p:sp>
      <p:sp>
        <p:nvSpPr>
          <p:cNvPr id="3" name="Content Placeholder 2"/>
          <p:cNvSpPr>
            <a:spLocks noGrp="1"/>
          </p:cNvSpPr>
          <p:nvPr>
            <p:ph idx="1"/>
          </p:nvPr>
        </p:nvSpPr>
        <p:spPr>
          <a:xfrm>
            <a:off x="562068" y="1592757"/>
            <a:ext cx="8035478" cy="4861831"/>
          </a:xfrm>
        </p:spPr>
        <p:txBody>
          <a:bodyPr>
            <a:normAutofit lnSpcReduction="10000"/>
          </a:bodyPr>
          <a:lstStyle/>
          <a:p>
            <a:pPr lvl="0"/>
            <a:r>
              <a:rPr lang="en-AU" dirty="0"/>
              <a:t>When fruit or vegetables are peeled or cut, </a:t>
            </a:r>
            <a:r>
              <a:rPr lang="en-AU" dirty="0" smtClean="0"/>
              <a:t>enzymes are </a:t>
            </a:r>
            <a:r>
              <a:rPr lang="en-AU" dirty="0"/>
              <a:t>released. </a:t>
            </a:r>
            <a:endParaRPr lang="en-AU" dirty="0" smtClean="0"/>
          </a:p>
          <a:p>
            <a:pPr lvl="0"/>
            <a:r>
              <a:rPr lang="en-AU" dirty="0" smtClean="0"/>
              <a:t>When in contact with oxygen </a:t>
            </a:r>
            <a:r>
              <a:rPr lang="en-AU" dirty="0"/>
              <a:t>these enzymes </a:t>
            </a:r>
            <a:r>
              <a:rPr lang="en-AU" dirty="0" smtClean="0"/>
              <a:t>form </a:t>
            </a:r>
            <a:r>
              <a:rPr lang="en-AU" dirty="0"/>
              <a:t>brown pigments called </a:t>
            </a:r>
            <a:r>
              <a:rPr lang="en-AU" dirty="0" err="1"/>
              <a:t>melanins</a:t>
            </a:r>
            <a:r>
              <a:rPr lang="en-AU" dirty="0"/>
              <a:t>. This is called </a:t>
            </a:r>
            <a:r>
              <a:rPr lang="en-AU" dirty="0" smtClean="0"/>
              <a:t>enzymatic </a:t>
            </a:r>
            <a:r>
              <a:rPr lang="en-AU" dirty="0"/>
              <a:t>browning.</a:t>
            </a:r>
            <a:endParaRPr lang="en-US" dirty="0"/>
          </a:p>
          <a:p>
            <a:r>
              <a:rPr lang="en-AU" dirty="0"/>
              <a:t>To overcome this problem, the cut fruit or vegetable is coated with an anti-oxidant. Citric acid from lemon juice </a:t>
            </a:r>
            <a:r>
              <a:rPr lang="en-AU" dirty="0" smtClean="0"/>
              <a:t>is </a:t>
            </a:r>
            <a:r>
              <a:rPr lang="en-AU" dirty="0"/>
              <a:t>often used to prevent browning.</a:t>
            </a:r>
            <a:r>
              <a:rPr lang="en-US" dirty="0"/>
              <a:t> </a:t>
            </a:r>
            <a:endParaRPr lang="en-US" dirty="0" smtClean="0"/>
          </a:p>
          <a:p>
            <a:pPr marL="68580" indent="0">
              <a:buNone/>
            </a:pPr>
            <a:endParaRPr lang="en-US" dirty="0" smtClean="0"/>
          </a:p>
          <a:p>
            <a:r>
              <a:rPr lang="en-US" dirty="0" smtClean="0"/>
              <a:t>Banana, why did you turn brown (“Somebody that I used to know”)</a:t>
            </a:r>
          </a:p>
          <a:p>
            <a:pPr marL="68580" indent="0">
              <a:buNone/>
            </a:pPr>
            <a:r>
              <a:rPr lang="en-US" dirty="0" smtClean="0">
                <a:hlinkClick r:id="rId2"/>
              </a:rPr>
              <a:t>http</a:t>
            </a:r>
            <a:r>
              <a:rPr lang="en-US" dirty="0">
                <a:hlinkClick r:id="rId2"/>
              </a:rPr>
              <a:t>://www.youtube.com/watch?v=XD-</a:t>
            </a:r>
            <a:r>
              <a:rPr lang="en-US" dirty="0" smtClean="0">
                <a:hlinkClick r:id="rId2"/>
              </a:rPr>
              <a:t>9P1Q7Hfo</a:t>
            </a:r>
            <a:endParaRPr lang="en-US" dirty="0" smtClean="0"/>
          </a:p>
          <a:p>
            <a:pPr marL="68580" indent="0">
              <a:buNone/>
            </a:pPr>
            <a:endParaRPr lang="en-US" dirty="0"/>
          </a:p>
        </p:txBody>
      </p:sp>
    </p:spTree>
    <p:extLst>
      <p:ext uri="{BB962C8B-B14F-4D97-AF65-F5344CB8AC3E}">
        <p14:creationId xmlns:p14="http://schemas.microsoft.com/office/powerpoint/2010/main" val="6540490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1863</TotalTime>
  <Words>1880</Words>
  <Application>Microsoft Office PowerPoint</Application>
  <PresentationFormat>On-screen Show (4:3)</PresentationFormat>
  <Paragraphs>184</Paragraphs>
  <Slides>28</Slides>
  <Notes>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Austin</vt:lpstr>
      <vt:lpstr>Functions of natural components in food</vt:lpstr>
      <vt:lpstr>ACIDS &amp; ALKALIS - ACIDS</vt:lpstr>
      <vt:lpstr>ACIDS –  FUNCTION OF ACIDS IN COOKING</vt:lpstr>
      <vt:lpstr>ALKALIS </vt:lpstr>
      <vt:lpstr>ALKALIS –  FUNCTION OF ALKALIS IN COOKING</vt:lpstr>
      <vt:lpstr>What is the significance of a pH value?</vt:lpstr>
      <vt:lpstr>ENZYMES </vt:lpstr>
      <vt:lpstr>ENZYMES AT WORK! </vt:lpstr>
      <vt:lpstr>ENZYMATIC BROWNING </vt:lpstr>
      <vt:lpstr>PROTEIN </vt:lpstr>
      <vt:lpstr>PROTEIN - DENATURATION </vt:lpstr>
      <vt:lpstr>Denaturation of protein in food preparation</vt:lpstr>
      <vt:lpstr>PROTEIN – COAGULATION </vt:lpstr>
      <vt:lpstr>PROTEIN – The difference between essential &amp;  non-essential Amino Acids?</vt:lpstr>
      <vt:lpstr>Complete &amp; Incomplete Proteins</vt:lpstr>
      <vt:lpstr>CARBOHYDRATES (Starches) </vt:lpstr>
      <vt:lpstr>STARCH - Functional properties in food preparation &amp; processing</vt:lpstr>
      <vt:lpstr>STARCH – DEXTRINISATION </vt:lpstr>
      <vt:lpstr>     STARCH – GELATINISATION</vt:lpstr>
      <vt:lpstr>STARCH – GELS &amp; SYNERISIS </vt:lpstr>
      <vt:lpstr>SUGAR – FUNCTIONS IN FOOD PREPARATION &amp; PROCESSING</vt:lpstr>
      <vt:lpstr>CARAMELISATION &amp; CRYSTALLISATION</vt:lpstr>
      <vt:lpstr>              FATS &amp; OILS </vt:lpstr>
      <vt:lpstr>              FATS &amp; OILS  FUNCTIONAL PROPERTIES</vt:lpstr>
      <vt:lpstr>FUNCTION OF FATS &amp; OILS</vt:lpstr>
      <vt:lpstr>FATS – WHAT IS AN EMULSION? </vt:lpstr>
      <vt:lpstr>FATS – HYDROGENATION </vt:lpstr>
      <vt:lpstr>TASK –  Update your Glossary</vt:lpstr>
    </vt:vector>
  </TitlesOfParts>
  <Company>MSJ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Functions of natural components in food</dc:title>
  <dc:creator>Tonia Nicholls</dc:creator>
  <cp:lastModifiedBy>Rachel Bride</cp:lastModifiedBy>
  <cp:revision>26</cp:revision>
  <cp:lastPrinted>2012-05-31T03:33:27Z</cp:lastPrinted>
  <dcterms:created xsi:type="dcterms:W3CDTF">2012-05-27T23:20:23Z</dcterms:created>
  <dcterms:modified xsi:type="dcterms:W3CDTF">2012-11-26T04:20:58Z</dcterms:modified>
</cp:coreProperties>
</file>