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4" r:id="rId4"/>
    <p:sldId id="258" r:id="rId5"/>
    <p:sldId id="266" r:id="rId6"/>
    <p:sldId id="265" r:id="rId7"/>
    <p:sldId id="259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73783-7642-4F91-A0F0-685AC62EEF0A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07E16-03C5-4450-AD46-1CB8B610B44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77AE-3919-4824-B3A4-D625357EE879}" type="datetimeFigureOut">
              <a:rPr lang="en-US" smtClean="0"/>
              <a:pPr/>
              <a:t>3/3/2011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solated Citr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69351"/>
            <a:ext cx="8643998" cy="627435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FRUIT</a:t>
            </a:r>
            <a:endParaRPr lang="en-AU" sz="12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ORIGIN</a:t>
            </a:r>
            <a:endParaRPr lang="en-AU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500306"/>
            <a:ext cx="5214974" cy="4525963"/>
          </a:xfrm>
        </p:spPr>
        <p:txBody>
          <a:bodyPr/>
          <a:lstStyle/>
          <a:p>
            <a:r>
              <a:rPr lang="en-US" dirty="0" smtClean="0"/>
              <a:t>Fruit are from plants – they are the edible seed or the matured ovary of a flower.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AU" dirty="0"/>
          </a:p>
        </p:txBody>
      </p:sp>
      <p:pic>
        <p:nvPicPr>
          <p:cNvPr id="7170" name="Picture 2" descr="Pear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57166"/>
            <a:ext cx="2933700" cy="623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STRUCTURE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Fruits consist of three sections:</a:t>
            </a:r>
          </a:p>
          <a:p>
            <a:r>
              <a:rPr lang="en-US" dirty="0" smtClean="0"/>
              <a:t>The Skin</a:t>
            </a:r>
          </a:p>
          <a:p>
            <a:r>
              <a:rPr lang="en-US" dirty="0" smtClean="0"/>
              <a:t>The Pulp</a:t>
            </a:r>
          </a:p>
          <a:p>
            <a:r>
              <a:rPr lang="en-US" dirty="0" smtClean="0"/>
              <a:t>The Seeds</a:t>
            </a:r>
            <a:endParaRPr lang="en-AU" dirty="0"/>
          </a:p>
        </p:txBody>
      </p:sp>
      <p:pic>
        <p:nvPicPr>
          <p:cNvPr id="1026" name="Picture 2" descr="http://image.shutterstock.com/display_pic_with_logo/94050/94050,1201982060,1/stock-photo-a-slice-of-kiwi-fruit-backlit-to-show-detail-and-structure-90872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304246"/>
            <a:ext cx="5798418" cy="414909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3131840" y="4509120"/>
            <a:ext cx="20882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120172" y="1808820"/>
            <a:ext cx="172819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987824" y="5301208"/>
            <a:ext cx="172819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9752" y="4797152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Seeds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2339752" y="580526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Skin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7236296" y="98072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Pulp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CLASSIFICATION</a:t>
            </a:r>
            <a:endParaRPr lang="en-A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Fruit are grouped in families according to how they grow and physical properties of the fruit: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71604" y="2786058"/>
          <a:ext cx="6572296" cy="3606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48471"/>
                <a:gridCol w="47238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Fruit Family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Pome</a:t>
                      </a:r>
                      <a:r>
                        <a:rPr lang="en-US" dirty="0" smtClean="0"/>
                        <a:t> fruits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Apple, pear, quince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Berry fruits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Blackberries, raspberries,</a:t>
                      </a:r>
                      <a:r>
                        <a:rPr lang="en-US" baseline="0" dirty="0" smtClean="0"/>
                        <a:t> blueberries, strawberries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Stone fruits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Apricots, cherries, nectarines, peaches,</a:t>
                      </a:r>
                      <a:r>
                        <a:rPr lang="en-US" baseline="0" dirty="0" smtClean="0"/>
                        <a:t> plums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Vine fruits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Grapes,</a:t>
                      </a:r>
                      <a:r>
                        <a:rPr lang="en-US" baseline="0" dirty="0" smtClean="0"/>
                        <a:t> kiwifruit, </a:t>
                      </a:r>
                      <a:r>
                        <a:rPr lang="en-US" baseline="0" dirty="0" err="1" smtClean="0"/>
                        <a:t>passionfruit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Citrus fruits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Grapefruit,</a:t>
                      </a:r>
                      <a:r>
                        <a:rPr lang="en-US" baseline="0" dirty="0" smtClean="0"/>
                        <a:t> oranges, lemons, mandarins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Cantaloupes, watermelons,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Tropical fruit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Bananas, mangos, pineapples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Dried fruit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Currant, dates, prunes, raisins, sultanas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SENSORY PROPERTIES</a:t>
            </a:r>
            <a:endParaRPr lang="en-A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Comparing Raw and Cooked fruit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Colour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Flavour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Texture</a:t>
            </a:r>
          </a:p>
          <a:p>
            <a:pPr>
              <a:buNone/>
            </a:pPr>
            <a:r>
              <a:rPr lang="en-US" dirty="0" smtClean="0"/>
              <a:t>		Aroma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Fruit can be preserved by: Bottling, Canning, </a:t>
            </a:r>
            <a:r>
              <a:rPr lang="en-US" dirty="0" err="1" smtClean="0"/>
              <a:t>Crystallisation</a:t>
            </a:r>
            <a:r>
              <a:rPr lang="en-US" dirty="0" smtClean="0"/>
              <a:t>, Drying, Freezing and Jam.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QUALITY CONSIDERATIONS</a:t>
            </a:r>
            <a:endParaRPr lang="en-A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Season (best </a:t>
            </a:r>
            <a:r>
              <a:rPr lang="en-US" dirty="0" err="1" smtClean="0"/>
              <a:t>flavour</a:t>
            </a:r>
            <a:r>
              <a:rPr lang="en-US" dirty="0" smtClean="0"/>
              <a:t>, highest nutritional value and cheapest in price).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Needs to be ripe</a:t>
            </a:r>
            <a:r>
              <a:rPr lang="en-AU" dirty="0" smtClean="0"/>
              <a:t> (or difficult to digest)</a:t>
            </a:r>
          </a:p>
          <a:p>
            <a:pPr>
              <a:buNone/>
            </a:pPr>
            <a:endParaRPr lang="en-AU" dirty="0" smtClean="0"/>
          </a:p>
          <a:p>
            <a:r>
              <a:rPr lang="en-US" dirty="0" smtClean="0"/>
              <a:t>Check for blemishes</a:t>
            </a:r>
          </a:p>
          <a:p>
            <a:endParaRPr lang="en-AU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CHEMICAL PROPERTIES</a:t>
            </a:r>
            <a:endParaRPr lang="en-A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Mainly made up of </a:t>
            </a:r>
            <a:r>
              <a:rPr lang="en-US" i="1" dirty="0" smtClean="0"/>
              <a:t>nutrients, </a:t>
            </a:r>
            <a:r>
              <a:rPr lang="en-US" i="1" dirty="0" smtClean="0">
                <a:solidFill>
                  <a:srgbClr val="FF0000"/>
                </a:solidFill>
              </a:rPr>
              <a:t>water</a:t>
            </a:r>
            <a:r>
              <a:rPr lang="en-US" i="1" dirty="0" smtClean="0"/>
              <a:t> </a:t>
            </a:r>
            <a:r>
              <a:rPr lang="en-US" i="1" dirty="0" smtClean="0"/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carbohydrates</a:t>
            </a:r>
            <a:r>
              <a:rPr lang="en-US" i="1" dirty="0" smtClean="0"/>
              <a:t> including: </a:t>
            </a:r>
          </a:p>
          <a:p>
            <a:pPr>
              <a:buNone/>
            </a:pPr>
            <a:r>
              <a:rPr lang="en-US" i="1" dirty="0" smtClean="0"/>
              <a:t>	the form of sugar in ripe fruits such as sucrose, fructose and glucose</a:t>
            </a:r>
          </a:p>
          <a:p>
            <a:pPr>
              <a:buNone/>
            </a:pPr>
            <a:r>
              <a:rPr lang="en-US" i="1" dirty="0" smtClean="0"/>
              <a:t>	the for of cellulose, a polysaccharide; not easily digested and forms great </a:t>
            </a:r>
            <a:r>
              <a:rPr lang="en-US" i="1" dirty="0" smtClean="0">
                <a:solidFill>
                  <a:srgbClr val="FF0000"/>
                </a:solidFill>
              </a:rPr>
              <a:t>dietary </a:t>
            </a:r>
            <a:r>
              <a:rPr lang="en-US" i="1" dirty="0" err="1" smtClean="0">
                <a:solidFill>
                  <a:srgbClr val="FF0000"/>
                </a:solidFill>
              </a:rPr>
              <a:t>fibre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Great source of Vitamins including the major source of </a:t>
            </a:r>
            <a:r>
              <a:rPr lang="en-US" i="1" dirty="0" smtClean="0">
                <a:solidFill>
                  <a:srgbClr val="FF0000"/>
                </a:solidFill>
              </a:rPr>
              <a:t>Vitamin C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A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FUNCTIONAL PROPERTIES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PECTIN (jam making):</a:t>
            </a:r>
          </a:p>
          <a:p>
            <a:pPr>
              <a:buNone/>
            </a:pPr>
            <a:r>
              <a:rPr lang="en-US" dirty="0" smtClean="0"/>
              <a:t>Pectin's are the materials that hold the plant </a:t>
            </a:r>
            <a:r>
              <a:rPr lang="en-US" dirty="0" smtClean="0"/>
              <a:t>cells </a:t>
            </a:r>
            <a:r>
              <a:rPr lang="en-US" dirty="0" smtClean="0"/>
              <a:t>together.</a:t>
            </a:r>
          </a:p>
          <a:p>
            <a:pPr>
              <a:buNone/>
            </a:pPr>
            <a:r>
              <a:rPr lang="en-US" dirty="0" smtClean="0"/>
              <a:t>Pectin gels are formed with sugar and acid.  Heating the ripe fruit dissolves the </a:t>
            </a:r>
            <a:r>
              <a:rPr lang="en-US" dirty="0" err="1" smtClean="0"/>
              <a:t>pectic</a:t>
            </a:r>
            <a:r>
              <a:rPr lang="en-US" dirty="0" smtClean="0"/>
              <a:t> substances; softening the fruit and the pectin's are released in the juices.</a:t>
            </a:r>
          </a:p>
          <a:p>
            <a:pPr>
              <a:buNone/>
            </a:pPr>
            <a:r>
              <a:rPr lang="en-US" dirty="0" smtClean="0"/>
              <a:t>The acid and sugar preserve the food and prevent the growth of micro-organisms.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FUNCTIONAL PROPERTIES</a:t>
            </a:r>
            <a:endParaRPr lang="en-A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Enzymatic browning (apples)</a:t>
            </a:r>
          </a:p>
          <a:p>
            <a:pPr>
              <a:buFontTx/>
              <a:buChar char="-"/>
            </a:pPr>
            <a:r>
              <a:rPr lang="en-US" i="1" dirty="0" smtClean="0"/>
              <a:t>Occurs during ripening</a:t>
            </a:r>
          </a:p>
          <a:p>
            <a:pPr>
              <a:buFontTx/>
              <a:buChar char="-"/>
            </a:pPr>
            <a:r>
              <a:rPr lang="en-US" i="1" dirty="0" smtClean="0"/>
              <a:t>Also occurs when fruit is exposed to oxygen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Prevented by: Increasing acid content or covering the fruit to exclude oxygen</a:t>
            </a:r>
          </a:p>
          <a:p>
            <a:pPr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266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FRUIT</vt:lpstr>
      <vt:lpstr>ORIGIN</vt:lpstr>
      <vt:lpstr>STRUCTURE</vt:lpstr>
      <vt:lpstr>CLASSIFICATION</vt:lpstr>
      <vt:lpstr>SENSORY PROPERTIES</vt:lpstr>
      <vt:lpstr>QUALITY CONSIDERATIONS</vt:lpstr>
      <vt:lpstr>CHEMICAL PROPERTIES</vt:lpstr>
      <vt:lpstr>FUNCTIONAL PROPERTIES</vt:lpstr>
      <vt:lpstr>FUNCTIONAL PROPERTIES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VEGETABLES</dc:title>
  <dc:creator> </dc:creator>
  <cp:lastModifiedBy> </cp:lastModifiedBy>
  <cp:revision>20</cp:revision>
  <dcterms:created xsi:type="dcterms:W3CDTF">2010-03-02T03:15:11Z</dcterms:created>
  <dcterms:modified xsi:type="dcterms:W3CDTF">2011-03-02T23:07:37Z</dcterms:modified>
</cp:coreProperties>
</file>