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1"/>
  </p:handoutMasterIdLst>
  <p:sldIdLst>
    <p:sldId id="256" r:id="rId5"/>
    <p:sldId id="272" r:id="rId6"/>
    <p:sldId id="257" r:id="rId7"/>
    <p:sldId id="261" r:id="rId8"/>
    <p:sldId id="262" r:id="rId9"/>
    <p:sldId id="273" r:id="rId10"/>
    <p:sldId id="269" r:id="rId11"/>
    <p:sldId id="263" r:id="rId12"/>
    <p:sldId id="264" r:id="rId13"/>
    <p:sldId id="265" r:id="rId14"/>
    <p:sldId id="274" r:id="rId15"/>
    <p:sldId id="275" r:id="rId16"/>
    <p:sldId id="276" r:id="rId17"/>
    <p:sldId id="277" r:id="rId18"/>
    <p:sldId id="278" r:id="rId19"/>
    <p:sldId id="279"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4" d="100"/>
          <a:sy n="84" d="100"/>
        </p:scale>
        <p:origin x="-936"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47FFA-EA56-C349-8942-8026F175EB3A}"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F288BE72-89AE-224B-9F93-E2AD01E2370C}">
      <dgm:prSet phldrT="[Text]" custT="1"/>
      <dgm:spPr/>
      <dgm:t>
        <a:bodyPr/>
        <a:lstStyle/>
        <a:p>
          <a:r>
            <a:rPr lang="en-US" sz="1200" smtClean="0">
              <a:solidFill>
                <a:srgbClr val="000090"/>
              </a:solidFill>
            </a:rPr>
            <a:t>DESIGN</a:t>
          </a:r>
          <a:r>
            <a:rPr lang="en-US" sz="1200" baseline="0" smtClean="0">
              <a:solidFill>
                <a:srgbClr val="000090"/>
              </a:solidFill>
            </a:rPr>
            <a:t> BRIEF</a:t>
          </a:r>
          <a:endParaRPr lang="en-US" sz="1200" dirty="0">
            <a:solidFill>
              <a:srgbClr val="000090"/>
            </a:solidFill>
          </a:endParaRPr>
        </a:p>
      </dgm:t>
    </dgm:pt>
    <dgm:pt modelId="{9D70EB1C-8ED2-5745-AB82-52F9C52FD3A2}" type="parTrans" cxnId="{5326A161-1FC0-B243-B7E1-A11E59531D9B}">
      <dgm:prSet/>
      <dgm:spPr/>
      <dgm:t>
        <a:bodyPr/>
        <a:lstStyle/>
        <a:p>
          <a:endParaRPr lang="en-US"/>
        </a:p>
      </dgm:t>
    </dgm:pt>
    <dgm:pt modelId="{E6401CB0-9EE1-A84C-B9F9-3CD564DD8704}" type="sibTrans" cxnId="{5326A161-1FC0-B243-B7E1-A11E59531D9B}">
      <dgm:prSet/>
      <dgm:spPr/>
      <dgm:t>
        <a:bodyPr/>
        <a:lstStyle/>
        <a:p>
          <a:endParaRPr lang="en-US"/>
        </a:p>
      </dgm:t>
    </dgm:pt>
    <dgm:pt modelId="{F792E3C4-81C1-8947-918E-62A3A565C86E}">
      <dgm:prSet phldrT="[Text]" custT="1"/>
      <dgm:spPr/>
      <dgm:t>
        <a:bodyPr/>
        <a:lstStyle/>
        <a:p>
          <a:r>
            <a:rPr lang="en-US" sz="1200" dirty="0" smtClean="0">
              <a:solidFill>
                <a:srgbClr val="000090"/>
              </a:solidFill>
            </a:rPr>
            <a:t>Criteria for evaluation</a:t>
          </a:r>
        </a:p>
        <a:p>
          <a:r>
            <a:rPr lang="en-US" sz="1200" dirty="0" smtClean="0"/>
            <a:t> * Q’s to evaluate final product</a:t>
          </a:r>
        </a:p>
        <a:p>
          <a:r>
            <a:rPr lang="en-US" sz="1200" dirty="0" smtClean="0"/>
            <a:t>* constraints/considerations</a:t>
          </a:r>
          <a:endParaRPr lang="en-US" sz="1200" dirty="0"/>
        </a:p>
      </dgm:t>
    </dgm:pt>
    <dgm:pt modelId="{85383B8D-B50C-684D-8BEC-6750EA815976}" type="parTrans" cxnId="{BF0FC2AC-6C12-434D-AEC8-38F459DDB78D}">
      <dgm:prSet/>
      <dgm:spPr/>
      <dgm:t>
        <a:bodyPr/>
        <a:lstStyle/>
        <a:p>
          <a:endParaRPr lang="en-US"/>
        </a:p>
      </dgm:t>
    </dgm:pt>
    <dgm:pt modelId="{7A38762C-65EA-C149-9781-B98E99EB8B60}" type="sibTrans" cxnId="{BF0FC2AC-6C12-434D-AEC8-38F459DDB78D}">
      <dgm:prSet/>
      <dgm:spPr/>
      <dgm:t>
        <a:bodyPr/>
        <a:lstStyle/>
        <a:p>
          <a:endParaRPr lang="en-US"/>
        </a:p>
      </dgm:t>
    </dgm:pt>
    <dgm:pt modelId="{99F501D8-693F-1F49-9EFB-1C9ECF077175}">
      <dgm:prSet phldrT="[Text]" custT="1"/>
      <dgm:spPr/>
      <dgm:t>
        <a:bodyPr/>
        <a:lstStyle/>
        <a:p>
          <a:r>
            <a:rPr lang="en-US" sz="1200" dirty="0" smtClean="0">
              <a:solidFill>
                <a:srgbClr val="000090"/>
              </a:solidFill>
            </a:rPr>
            <a:t>RESEARCH</a:t>
          </a:r>
          <a:endParaRPr lang="en-US" sz="1200" dirty="0">
            <a:solidFill>
              <a:srgbClr val="000090"/>
            </a:solidFill>
          </a:endParaRPr>
        </a:p>
      </dgm:t>
    </dgm:pt>
    <dgm:pt modelId="{10391AE8-FC78-584C-8F8F-99B8A6394476}" type="parTrans" cxnId="{E9FB19FC-7890-894A-8F82-015BD359E6AC}">
      <dgm:prSet/>
      <dgm:spPr/>
      <dgm:t>
        <a:bodyPr/>
        <a:lstStyle/>
        <a:p>
          <a:endParaRPr lang="en-US"/>
        </a:p>
      </dgm:t>
    </dgm:pt>
    <dgm:pt modelId="{473DA153-9D83-234D-95CB-F2DDAB2C1980}" type="sibTrans" cxnId="{E9FB19FC-7890-894A-8F82-015BD359E6AC}">
      <dgm:prSet/>
      <dgm:spPr/>
      <dgm:t>
        <a:bodyPr/>
        <a:lstStyle/>
        <a:p>
          <a:endParaRPr lang="en-US"/>
        </a:p>
      </dgm:t>
    </dgm:pt>
    <dgm:pt modelId="{C0BD7450-CD56-AB42-A71A-8B566AEBEFF9}">
      <dgm:prSet phldrT="[Text]" custT="1"/>
      <dgm:spPr/>
      <dgm:t>
        <a:bodyPr/>
        <a:lstStyle/>
        <a:p>
          <a:r>
            <a:rPr lang="en-US" sz="1200" dirty="0" smtClean="0">
              <a:solidFill>
                <a:srgbClr val="000090"/>
              </a:solidFill>
            </a:rPr>
            <a:t>DESIGN</a:t>
          </a:r>
        </a:p>
        <a:p>
          <a:r>
            <a:rPr lang="en-US" sz="1100" dirty="0" smtClean="0"/>
            <a:t>* Ideas</a:t>
          </a:r>
        </a:p>
        <a:p>
          <a:r>
            <a:rPr lang="en-US" sz="1100" dirty="0" smtClean="0"/>
            <a:t>* options</a:t>
          </a:r>
          <a:endParaRPr lang="en-US" sz="1100" dirty="0"/>
        </a:p>
      </dgm:t>
    </dgm:pt>
    <dgm:pt modelId="{0E1BB6C8-DD99-6447-9BD1-F9BA7E81B266}" type="parTrans" cxnId="{C4B59B18-F6E2-B243-AC50-09AC2EBF30EA}">
      <dgm:prSet/>
      <dgm:spPr/>
      <dgm:t>
        <a:bodyPr/>
        <a:lstStyle/>
        <a:p>
          <a:endParaRPr lang="en-US"/>
        </a:p>
      </dgm:t>
    </dgm:pt>
    <dgm:pt modelId="{8B11F6EE-E37D-9944-943F-3F2B9A4E88EF}" type="sibTrans" cxnId="{C4B59B18-F6E2-B243-AC50-09AC2EBF30EA}">
      <dgm:prSet/>
      <dgm:spPr/>
      <dgm:t>
        <a:bodyPr/>
        <a:lstStyle/>
        <a:p>
          <a:endParaRPr lang="en-US"/>
        </a:p>
      </dgm:t>
    </dgm:pt>
    <dgm:pt modelId="{EEAE632E-4E19-3946-B3DC-EF00C843C4DC}">
      <dgm:prSet phldrT="[Text]" custT="1"/>
      <dgm:spPr/>
      <dgm:t>
        <a:bodyPr/>
        <a:lstStyle/>
        <a:p>
          <a:r>
            <a:rPr lang="en-US" sz="1200" dirty="0" smtClean="0">
              <a:solidFill>
                <a:srgbClr val="000090"/>
              </a:solidFill>
            </a:rPr>
            <a:t>PLANNING</a:t>
          </a:r>
        </a:p>
        <a:p>
          <a:r>
            <a:rPr lang="en-US" sz="1200" dirty="0" smtClean="0"/>
            <a:t>* Food orders</a:t>
          </a:r>
        </a:p>
        <a:p>
          <a:r>
            <a:rPr lang="en-US" sz="1200" dirty="0" smtClean="0"/>
            <a:t>* Work plans</a:t>
          </a:r>
          <a:endParaRPr lang="en-US" sz="1200" dirty="0"/>
        </a:p>
      </dgm:t>
    </dgm:pt>
    <dgm:pt modelId="{EB98630A-2A70-D345-8DB9-154731778587}" type="parTrans" cxnId="{0AAB77FB-E146-A14F-B3F8-A739CC7D2102}">
      <dgm:prSet/>
      <dgm:spPr/>
      <dgm:t>
        <a:bodyPr/>
        <a:lstStyle/>
        <a:p>
          <a:endParaRPr lang="en-US"/>
        </a:p>
      </dgm:t>
    </dgm:pt>
    <dgm:pt modelId="{BC445749-F62E-F74D-A924-1775DE538A8C}" type="sibTrans" cxnId="{0AAB77FB-E146-A14F-B3F8-A739CC7D2102}">
      <dgm:prSet/>
      <dgm:spPr/>
      <dgm:t>
        <a:bodyPr/>
        <a:lstStyle/>
        <a:p>
          <a:endParaRPr lang="en-US"/>
        </a:p>
      </dgm:t>
    </dgm:pt>
    <dgm:pt modelId="{9DB23E2C-85A8-954B-B66A-420BB5F3D652}">
      <dgm:prSet custT="1"/>
      <dgm:spPr/>
      <dgm:t>
        <a:bodyPr/>
        <a:lstStyle/>
        <a:p>
          <a:r>
            <a:rPr lang="en-US" sz="1200" dirty="0" smtClean="0">
              <a:solidFill>
                <a:srgbClr val="000090"/>
              </a:solidFill>
            </a:rPr>
            <a:t>PRODUCTION</a:t>
          </a:r>
        </a:p>
        <a:p>
          <a:r>
            <a:rPr lang="en-US" sz="1200" dirty="0" smtClean="0"/>
            <a:t>* Make product</a:t>
          </a:r>
        </a:p>
        <a:p>
          <a:r>
            <a:rPr lang="en-US" sz="1200" dirty="0" smtClean="0"/>
            <a:t>* Work safely and </a:t>
          </a:r>
          <a:r>
            <a:rPr lang="en-US" sz="1200" dirty="0" err="1" smtClean="0"/>
            <a:t>hygenically</a:t>
          </a:r>
          <a:endParaRPr lang="en-US" sz="1200" dirty="0"/>
        </a:p>
      </dgm:t>
    </dgm:pt>
    <dgm:pt modelId="{0016F206-868B-2741-8BAF-6587F36BE387}" type="parTrans" cxnId="{8A3C6ACA-44D2-2745-BE47-6E73277A37DB}">
      <dgm:prSet/>
      <dgm:spPr/>
      <dgm:t>
        <a:bodyPr/>
        <a:lstStyle/>
        <a:p>
          <a:endParaRPr lang="en-US"/>
        </a:p>
      </dgm:t>
    </dgm:pt>
    <dgm:pt modelId="{BED7A737-F4B4-B54A-923C-C8A491CD3C73}" type="sibTrans" cxnId="{8A3C6ACA-44D2-2745-BE47-6E73277A37DB}">
      <dgm:prSet/>
      <dgm:spPr/>
      <dgm:t>
        <a:bodyPr/>
        <a:lstStyle/>
        <a:p>
          <a:endParaRPr lang="en-US"/>
        </a:p>
      </dgm:t>
    </dgm:pt>
    <dgm:pt modelId="{07FF4346-AA01-654F-B165-65B9C2EB8BBB}">
      <dgm:prSet custT="1"/>
      <dgm:spPr/>
      <dgm:t>
        <a:bodyPr/>
        <a:lstStyle/>
        <a:p>
          <a:r>
            <a:rPr lang="en-US" sz="1200" dirty="0" smtClean="0">
              <a:solidFill>
                <a:srgbClr val="000090"/>
              </a:solidFill>
            </a:rPr>
            <a:t>EVALUATE</a:t>
          </a:r>
        </a:p>
        <a:p>
          <a:r>
            <a:rPr lang="en-US" sz="1200" dirty="0" smtClean="0"/>
            <a:t>* Answer </a:t>
          </a:r>
          <a:r>
            <a:rPr lang="en-US" sz="1200" dirty="0" err="1" smtClean="0"/>
            <a:t>q’s</a:t>
          </a:r>
          <a:endParaRPr lang="en-US" sz="1200" dirty="0" smtClean="0"/>
        </a:p>
        <a:p>
          <a:r>
            <a:rPr lang="en-US" sz="1200" dirty="0" smtClean="0"/>
            <a:t>* Overall judgment to meet the needs of brief</a:t>
          </a:r>
          <a:endParaRPr lang="en-US" sz="1200" dirty="0"/>
        </a:p>
      </dgm:t>
    </dgm:pt>
    <dgm:pt modelId="{7EA96CEB-6094-C148-A741-EC79366BE120}" type="parTrans" cxnId="{B3074C58-2B35-1845-9272-9FDF47696DB1}">
      <dgm:prSet/>
      <dgm:spPr/>
      <dgm:t>
        <a:bodyPr/>
        <a:lstStyle/>
        <a:p>
          <a:endParaRPr lang="en-US"/>
        </a:p>
      </dgm:t>
    </dgm:pt>
    <dgm:pt modelId="{7FCA6AED-DFE7-EA42-A94E-68EAFC7FAC46}" type="sibTrans" cxnId="{B3074C58-2B35-1845-9272-9FDF47696DB1}">
      <dgm:prSet/>
      <dgm:spPr/>
      <dgm:t>
        <a:bodyPr/>
        <a:lstStyle/>
        <a:p>
          <a:endParaRPr lang="en-US"/>
        </a:p>
      </dgm:t>
    </dgm:pt>
    <dgm:pt modelId="{488FDEAE-594D-F143-8E6C-4C658FD9A966}" type="pres">
      <dgm:prSet presAssocID="{7B347FFA-EA56-C349-8942-8026F175EB3A}" presName="cycle" presStyleCnt="0">
        <dgm:presLayoutVars>
          <dgm:dir/>
          <dgm:resizeHandles val="exact"/>
        </dgm:presLayoutVars>
      </dgm:prSet>
      <dgm:spPr/>
      <dgm:t>
        <a:bodyPr/>
        <a:lstStyle/>
        <a:p>
          <a:endParaRPr lang="en-US"/>
        </a:p>
      </dgm:t>
    </dgm:pt>
    <dgm:pt modelId="{0218626C-BBB3-7747-BDF6-F3F3DC2B2220}" type="pres">
      <dgm:prSet presAssocID="{F288BE72-89AE-224B-9F93-E2AD01E2370C}" presName="node" presStyleLbl="node1" presStyleIdx="0" presStyleCnt="7" custScaleY="184911">
        <dgm:presLayoutVars>
          <dgm:bulletEnabled val="1"/>
        </dgm:presLayoutVars>
      </dgm:prSet>
      <dgm:spPr/>
      <dgm:t>
        <a:bodyPr/>
        <a:lstStyle/>
        <a:p>
          <a:endParaRPr lang="en-US"/>
        </a:p>
      </dgm:t>
    </dgm:pt>
    <dgm:pt modelId="{EC7BDD6B-1EA8-274A-B11F-282986163064}" type="pres">
      <dgm:prSet presAssocID="{F288BE72-89AE-224B-9F93-E2AD01E2370C}" presName="spNode" presStyleCnt="0"/>
      <dgm:spPr/>
    </dgm:pt>
    <dgm:pt modelId="{703A8CC3-44DA-7241-92ED-331E0690C73C}" type="pres">
      <dgm:prSet presAssocID="{E6401CB0-9EE1-A84C-B9F9-3CD564DD8704}" presName="sibTrans" presStyleLbl="sibTrans1D1" presStyleIdx="0" presStyleCnt="7"/>
      <dgm:spPr/>
      <dgm:t>
        <a:bodyPr/>
        <a:lstStyle/>
        <a:p>
          <a:endParaRPr lang="en-US"/>
        </a:p>
      </dgm:t>
    </dgm:pt>
    <dgm:pt modelId="{A8FA59C6-CDA2-E146-9136-50D2D07B3411}" type="pres">
      <dgm:prSet presAssocID="{F792E3C4-81C1-8947-918E-62A3A565C86E}" presName="node" presStyleLbl="node1" presStyleIdx="1" presStyleCnt="7" custScaleX="223642" custScaleY="175572" custRadScaleRad="128423" custRadScaleInc="67205">
        <dgm:presLayoutVars>
          <dgm:bulletEnabled val="1"/>
        </dgm:presLayoutVars>
      </dgm:prSet>
      <dgm:spPr/>
      <dgm:t>
        <a:bodyPr/>
        <a:lstStyle/>
        <a:p>
          <a:endParaRPr lang="en-US"/>
        </a:p>
      </dgm:t>
    </dgm:pt>
    <dgm:pt modelId="{49742CD7-3D94-4744-A04D-0F1B2BDFB8BC}" type="pres">
      <dgm:prSet presAssocID="{F792E3C4-81C1-8947-918E-62A3A565C86E}" presName="spNode" presStyleCnt="0"/>
      <dgm:spPr/>
    </dgm:pt>
    <dgm:pt modelId="{F32F4056-F0D0-0346-B827-05D89AEC76EA}" type="pres">
      <dgm:prSet presAssocID="{7A38762C-65EA-C149-9781-B98E99EB8B60}" presName="sibTrans" presStyleLbl="sibTrans1D1" presStyleIdx="1" presStyleCnt="7"/>
      <dgm:spPr/>
      <dgm:t>
        <a:bodyPr/>
        <a:lstStyle/>
        <a:p>
          <a:endParaRPr lang="en-US"/>
        </a:p>
      </dgm:t>
    </dgm:pt>
    <dgm:pt modelId="{343A1757-E68A-7A40-AF9A-B42547F6ED21}" type="pres">
      <dgm:prSet presAssocID="{99F501D8-693F-1F49-9EFB-1C9ECF077175}" presName="node" presStyleLbl="node1" presStyleIdx="2" presStyleCnt="7" custScaleX="147597" custScaleY="131323" custRadScaleRad="96451" custRadScaleInc="-26656">
        <dgm:presLayoutVars>
          <dgm:bulletEnabled val="1"/>
        </dgm:presLayoutVars>
      </dgm:prSet>
      <dgm:spPr/>
      <dgm:t>
        <a:bodyPr/>
        <a:lstStyle/>
        <a:p>
          <a:endParaRPr lang="en-US"/>
        </a:p>
      </dgm:t>
    </dgm:pt>
    <dgm:pt modelId="{4CE10520-41CB-294F-B9EE-F649DDE46BF2}" type="pres">
      <dgm:prSet presAssocID="{99F501D8-693F-1F49-9EFB-1C9ECF077175}" presName="spNode" presStyleCnt="0"/>
      <dgm:spPr/>
    </dgm:pt>
    <dgm:pt modelId="{E66049F2-A682-6C44-954A-E56DFA820984}" type="pres">
      <dgm:prSet presAssocID="{473DA153-9D83-234D-95CB-F2DDAB2C1980}" presName="sibTrans" presStyleLbl="sibTrans1D1" presStyleIdx="2" presStyleCnt="7"/>
      <dgm:spPr/>
      <dgm:t>
        <a:bodyPr/>
        <a:lstStyle/>
        <a:p>
          <a:endParaRPr lang="en-US"/>
        </a:p>
      </dgm:t>
    </dgm:pt>
    <dgm:pt modelId="{AB75BAE4-2AAA-EF45-BB78-27E8F6B061F6}" type="pres">
      <dgm:prSet presAssocID="{C0BD7450-CD56-AB42-A71A-8B566AEBEFF9}" presName="node" presStyleLbl="node1" presStyleIdx="3" presStyleCnt="7" custScaleX="159757" custRadScaleRad="95345" custRadScaleInc="-17962">
        <dgm:presLayoutVars>
          <dgm:bulletEnabled val="1"/>
        </dgm:presLayoutVars>
      </dgm:prSet>
      <dgm:spPr/>
      <dgm:t>
        <a:bodyPr/>
        <a:lstStyle/>
        <a:p>
          <a:endParaRPr lang="en-US"/>
        </a:p>
      </dgm:t>
    </dgm:pt>
    <dgm:pt modelId="{7B0E83DC-7E93-5445-B34F-EF0C7C657625}" type="pres">
      <dgm:prSet presAssocID="{C0BD7450-CD56-AB42-A71A-8B566AEBEFF9}" presName="spNode" presStyleCnt="0"/>
      <dgm:spPr/>
    </dgm:pt>
    <dgm:pt modelId="{F4C21C96-448C-0349-A5EB-423D930A6C69}" type="pres">
      <dgm:prSet presAssocID="{8B11F6EE-E37D-9944-943F-3F2B9A4E88EF}" presName="sibTrans" presStyleLbl="sibTrans1D1" presStyleIdx="3" presStyleCnt="7"/>
      <dgm:spPr/>
      <dgm:t>
        <a:bodyPr/>
        <a:lstStyle/>
        <a:p>
          <a:endParaRPr lang="en-US"/>
        </a:p>
      </dgm:t>
    </dgm:pt>
    <dgm:pt modelId="{94F1802A-23C7-8246-AC6E-907DCB5F47F6}" type="pres">
      <dgm:prSet presAssocID="{EEAE632E-4E19-3946-B3DC-EF00C843C4DC}" presName="node" presStyleLbl="node1" presStyleIdx="4" presStyleCnt="7" custScaleX="146425" custRadScaleRad="100881" custRadScaleInc="43380">
        <dgm:presLayoutVars>
          <dgm:bulletEnabled val="1"/>
        </dgm:presLayoutVars>
      </dgm:prSet>
      <dgm:spPr/>
      <dgm:t>
        <a:bodyPr/>
        <a:lstStyle/>
        <a:p>
          <a:endParaRPr lang="en-US"/>
        </a:p>
      </dgm:t>
    </dgm:pt>
    <dgm:pt modelId="{5B9C7CFF-A48D-1A47-90FE-BED6C140E16B}" type="pres">
      <dgm:prSet presAssocID="{EEAE632E-4E19-3946-B3DC-EF00C843C4DC}" presName="spNode" presStyleCnt="0"/>
      <dgm:spPr/>
    </dgm:pt>
    <dgm:pt modelId="{D7A96458-0300-3242-8B5D-2AFAC7F71E66}" type="pres">
      <dgm:prSet presAssocID="{BC445749-F62E-F74D-A924-1775DE538A8C}" presName="sibTrans" presStyleLbl="sibTrans1D1" presStyleIdx="4" presStyleCnt="7"/>
      <dgm:spPr/>
      <dgm:t>
        <a:bodyPr/>
        <a:lstStyle/>
        <a:p>
          <a:endParaRPr lang="en-US"/>
        </a:p>
      </dgm:t>
    </dgm:pt>
    <dgm:pt modelId="{4BC1B89C-7C44-DD46-B42C-9A6649D7F393}" type="pres">
      <dgm:prSet presAssocID="{9DB23E2C-85A8-954B-B66A-420BB5F3D652}" presName="node" presStyleLbl="node1" presStyleIdx="5" presStyleCnt="7" custScaleX="168526" custScaleY="155130">
        <dgm:presLayoutVars>
          <dgm:bulletEnabled val="1"/>
        </dgm:presLayoutVars>
      </dgm:prSet>
      <dgm:spPr/>
      <dgm:t>
        <a:bodyPr/>
        <a:lstStyle/>
        <a:p>
          <a:endParaRPr lang="en-US"/>
        </a:p>
      </dgm:t>
    </dgm:pt>
    <dgm:pt modelId="{44193209-8D11-AA45-911F-46D9548082C3}" type="pres">
      <dgm:prSet presAssocID="{9DB23E2C-85A8-954B-B66A-420BB5F3D652}" presName="spNode" presStyleCnt="0"/>
      <dgm:spPr/>
    </dgm:pt>
    <dgm:pt modelId="{1E109CA2-C002-1643-9800-A608BAC39CDD}" type="pres">
      <dgm:prSet presAssocID="{BED7A737-F4B4-B54A-923C-C8A491CD3C73}" presName="sibTrans" presStyleLbl="sibTrans1D1" presStyleIdx="5" presStyleCnt="7"/>
      <dgm:spPr/>
      <dgm:t>
        <a:bodyPr/>
        <a:lstStyle/>
        <a:p>
          <a:endParaRPr lang="en-US"/>
        </a:p>
      </dgm:t>
    </dgm:pt>
    <dgm:pt modelId="{7ECB0C5B-E558-7440-A3DB-803D2BCEA9DD}" type="pres">
      <dgm:prSet presAssocID="{07FF4346-AA01-654F-B165-65B9C2EB8BBB}" presName="node" presStyleLbl="node1" presStyleIdx="6" presStyleCnt="7" custScaleX="169432" custScaleY="184469" custRadScaleRad="108410" custRadScaleInc="-31301">
        <dgm:presLayoutVars>
          <dgm:bulletEnabled val="1"/>
        </dgm:presLayoutVars>
      </dgm:prSet>
      <dgm:spPr/>
      <dgm:t>
        <a:bodyPr/>
        <a:lstStyle/>
        <a:p>
          <a:endParaRPr lang="en-US"/>
        </a:p>
      </dgm:t>
    </dgm:pt>
    <dgm:pt modelId="{D7E5A459-01F1-3946-ACEC-6206CFC082D6}" type="pres">
      <dgm:prSet presAssocID="{07FF4346-AA01-654F-B165-65B9C2EB8BBB}" presName="spNode" presStyleCnt="0"/>
      <dgm:spPr/>
    </dgm:pt>
    <dgm:pt modelId="{F032C736-7013-7642-88A8-FABD0B4EF5EC}" type="pres">
      <dgm:prSet presAssocID="{7FCA6AED-DFE7-EA42-A94E-68EAFC7FAC46}" presName="sibTrans" presStyleLbl="sibTrans1D1" presStyleIdx="6" presStyleCnt="7"/>
      <dgm:spPr/>
      <dgm:t>
        <a:bodyPr/>
        <a:lstStyle/>
        <a:p>
          <a:endParaRPr lang="en-US"/>
        </a:p>
      </dgm:t>
    </dgm:pt>
  </dgm:ptLst>
  <dgm:cxnLst>
    <dgm:cxn modelId="{91BD54E4-5998-3C4F-A319-5B35EA792C7F}" type="presOf" srcId="{8B11F6EE-E37D-9944-943F-3F2B9A4E88EF}" destId="{F4C21C96-448C-0349-A5EB-423D930A6C69}" srcOrd="0" destOrd="0" presId="urn:microsoft.com/office/officeart/2005/8/layout/cycle5"/>
    <dgm:cxn modelId="{5DEA12BD-4FB5-BC49-81EA-9E8DBE937AA9}" type="presOf" srcId="{7A38762C-65EA-C149-9781-B98E99EB8B60}" destId="{F32F4056-F0D0-0346-B827-05D89AEC76EA}" srcOrd="0" destOrd="0" presId="urn:microsoft.com/office/officeart/2005/8/layout/cycle5"/>
    <dgm:cxn modelId="{53FFE66A-ED88-B042-93B1-0EE6B7F40B8E}" type="presOf" srcId="{E6401CB0-9EE1-A84C-B9F9-3CD564DD8704}" destId="{703A8CC3-44DA-7241-92ED-331E0690C73C}" srcOrd="0" destOrd="0" presId="urn:microsoft.com/office/officeart/2005/8/layout/cycle5"/>
    <dgm:cxn modelId="{1653EBE6-A0F3-784B-BA4A-1A7BB1EAFA7D}" type="presOf" srcId="{7FCA6AED-DFE7-EA42-A94E-68EAFC7FAC46}" destId="{F032C736-7013-7642-88A8-FABD0B4EF5EC}" srcOrd="0" destOrd="0" presId="urn:microsoft.com/office/officeart/2005/8/layout/cycle5"/>
    <dgm:cxn modelId="{FD3488C8-5278-504E-85F6-A20017EBF8B9}" type="presOf" srcId="{C0BD7450-CD56-AB42-A71A-8B566AEBEFF9}" destId="{AB75BAE4-2AAA-EF45-BB78-27E8F6B061F6}" srcOrd="0" destOrd="0" presId="urn:microsoft.com/office/officeart/2005/8/layout/cycle5"/>
    <dgm:cxn modelId="{90F09CA5-6342-0041-BB38-A2281D3E0A79}" type="presOf" srcId="{99F501D8-693F-1F49-9EFB-1C9ECF077175}" destId="{343A1757-E68A-7A40-AF9A-B42547F6ED21}" srcOrd="0" destOrd="0" presId="urn:microsoft.com/office/officeart/2005/8/layout/cycle5"/>
    <dgm:cxn modelId="{585A67FF-A558-4143-A750-04C636FBBBB8}" type="presOf" srcId="{473DA153-9D83-234D-95CB-F2DDAB2C1980}" destId="{E66049F2-A682-6C44-954A-E56DFA820984}" srcOrd="0" destOrd="0" presId="urn:microsoft.com/office/officeart/2005/8/layout/cycle5"/>
    <dgm:cxn modelId="{482BA940-1B3F-124D-975A-48371C019C90}" type="presOf" srcId="{BED7A737-F4B4-B54A-923C-C8A491CD3C73}" destId="{1E109CA2-C002-1643-9800-A608BAC39CDD}" srcOrd="0" destOrd="0" presId="urn:microsoft.com/office/officeart/2005/8/layout/cycle5"/>
    <dgm:cxn modelId="{0AAB77FB-E146-A14F-B3F8-A739CC7D2102}" srcId="{7B347FFA-EA56-C349-8942-8026F175EB3A}" destId="{EEAE632E-4E19-3946-B3DC-EF00C843C4DC}" srcOrd="4" destOrd="0" parTransId="{EB98630A-2A70-D345-8DB9-154731778587}" sibTransId="{BC445749-F62E-F74D-A924-1775DE538A8C}"/>
    <dgm:cxn modelId="{17284485-8706-034D-8D09-A24FB29D966A}" type="presOf" srcId="{07FF4346-AA01-654F-B165-65B9C2EB8BBB}" destId="{7ECB0C5B-E558-7440-A3DB-803D2BCEA9DD}" srcOrd="0" destOrd="0" presId="urn:microsoft.com/office/officeart/2005/8/layout/cycle5"/>
    <dgm:cxn modelId="{4064D527-FB76-754E-977E-E03D3A71D293}" type="presOf" srcId="{7B347FFA-EA56-C349-8942-8026F175EB3A}" destId="{488FDEAE-594D-F143-8E6C-4C658FD9A966}" srcOrd="0" destOrd="0" presId="urn:microsoft.com/office/officeart/2005/8/layout/cycle5"/>
    <dgm:cxn modelId="{781CFC26-2FE0-4E42-A4F6-F7214EF286C0}" type="presOf" srcId="{BC445749-F62E-F74D-A924-1775DE538A8C}" destId="{D7A96458-0300-3242-8B5D-2AFAC7F71E66}" srcOrd="0" destOrd="0" presId="urn:microsoft.com/office/officeart/2005/8/layout/cycle5"/>
    <dgm:cxn modelId="{D6F22C7A-8F3A-BE4B-805B-EC609352E493}" type="presOf" srcId="{9DB23E2C-85A8-954B-B66A-420BB5F3D652}" destId="{4BC1B89C-7C44-DD46-B42C-9A6649D7F393}" srcOrd="0" destOrd="0" presId="urn:microsoft.com/office/officeart/2005/8/layout/cycle5"/>
    <dgm:cxn modelId="{1479C78D-6EC1-BC45-8936-48A14AE8037C}" type="presOf" srcId="{F792E3C4-81C1-8947-918E-62A3A565C86E}" destId="{A8FA59C6-CDA2-E146-9136-50D2D07B3411}" srcOrd="0" destOrd="0" presId="urn:microsoft.com/office/officeart/2005/8/layout/cycle5"/>
    <dgm:cxn modelId="{575B2706-8B08-B544-82BA-8A823D999B20}" type="presOf" srcId="{F288BE72-89AE-224B-9F93-E2AD01E2370C}" destId="{0218626C-BBB3-7747-BDF6-F3F3DC2B2220}" srcOrd="0" destOrd="0" presId="urn:microsoft.com/office/officeart/2005/8/layout/cycle5"/>
    <dgm:cxn modelId="{8A3C6ACA-44D2-2745-BE47-6E73277A37DB}" srcId="{7B347FFA-EA56-C349-8942-8026F175EB3A}" destId="{9DB23E2C-85A8-954B-B66A-420BB5F3D652}" srcOrd="5" destOrd="0" parTransId="{0016F206-868B-2741-8BAF-6587F36BE387}" sibTransId="{BED7A737-F4B4-B54A-923C-C8A491CD3C73}"/>
    <dgm:cxn modelId="{E9FB19FC-7890-894A-8F82-015BD359E6AC}" srcId="{7B347FFA-EA56-C349-8942-8026F175EB3A}" destId="{99F501D8-693F-1F49-9EFB-1C9ECF077175}" srcOrd="2" destOrd="0" parTransId="{10391AE8-FC78-584C-8F8F-99B8A6394476}" sibTransId="{473DA153-9D83-234D-95CB-F2DDAB2C1980}"/>
    <dgm:cxn modelId="{C4B59B18-F6E2-B243-AC50-09AC2EBF30EA}" srcId="{7B347FFA-EA56-C349-8942-8026F175EB3A}" destId="{C0BD7450-CD56-AB42-A71A-8B566AEBEFF9}" srcOrd="3" destOrd="0" parTransId="{0E1BB6C8-DD99-6447-9BD1-F9BA7E81B266}" sibTransId="{8B11F6EE-E37D-9944-943F-3F2B9A4E88EF}"/>
    <dgm:cxn modelId="{BF0FC2AC-6C12-434D-AEC8-38F459DDB78D}" srcId="{7B347FFA-EA56-C349-8942-8026F175EB3A}" destId="{F792E3C4-81C1-8947-918E-62A3A565C86E}" srcOrd="1" destOrd="0" parTransId="{85383B8D-B50C-684D-8BEC-6750EA815976}" sibTransId="{7A38762C-65EA-C149-9781-B98E99EB8B60}"/>
    <dgm:cxn modelId="{B3074C58-2B35-1845-9272-9FDF47696DB1}" srcId="{7B347FFA-EA56-C349-8942-8026F175EB3A}" destId="{07FF4346-AA01-654F-B165-65B9C2EB8BBB}" srcOrd="6" destOrd="0" parTransId="{7EA96CEB-6094-C148-A741-EC79366BE120}" sibTransId="{7FCA6AED-DFE7-EA42-A94E-68EAFC7FAC46}"/>
    <dgm:cxn modelId="{5326A161-1FC0-B243-B7E1-A11E59531D9B}" srcId="{7B347FFA-EA56-C349-8942-8026F175EB3A}" destId="{F288BE72-89AE-224B-9F93-E2AD01E2370C}" srcOrd="0" destOrd="0" parTransId="{9D70EB1C-8ED2-5745-AB82-52F9C52FD3A2}" sibTransId="{E6401CB0-9EE1-A84C-B9F9-3CD564DD8704}"/>
    <dgm:cxn modelId="{B9DB4D1A-33D0-214E-ACB4-0D739DDE06CB}" type="presOf" srcId="{EEAE632E-4E19-3946-B3DC-EF00C843C4DC}" destId="{94F1802A-23C7-8246-AC6E-907DCB5F47F6}" srcOrd="0" destOrd="0" presId="urn:microsoft.com/office/officeart/2005/8/layout/cycle5"/>
    <dgm:cxn modelId="{DCD84CD5-5D58-844E-9BDC-5EE910923773}" type="presParOf" srcId="{488FDEAE-594D-F143-8E6C-4C658FD9A966}" destId="{0218626C-BBB3-7747-BDF6-F3F3DC2B2220}" srcOrd="0" destOrd="0" presId="urn:microsoft.com/office/officeart/2005/8/layout/cycle5"/>
    <dgm:cxn modelId="{E3D67E88-4824-D440-AFF6-E724A6A40A70}" type="presParOf" srcId="{488FDEAE-594D-F143-8E6C-4C658FD9A966}" destId="{EC7BDD6B-1EA8-274A-B11F-282986163064}" srcOrd="1" destOrd="0" presId="urn:microsoft.com/office/officeart/2005/8/layout/cycle5"/>
    <dgm:cxn modelId="{D6EC92BF-4B11-C143-8A55-D925796713DC}" type="presParOf" srcId="{488FDEAE-594D-F143-8E6C-4C658FD9A966}" destId="{703A8CC3-44DA-7241-92ED-331E0690C73C}" srcOrd="2" destOrd="0" presId="urn:microsoft.com/office/officeart/2005/8/layout/cycle5"/>
    <dgm:cxn modelId="{00B09564-F739-A94A-899B-5BFA283CA060}" type="presParOf" srcId="{488FDEAE-594D-F143-8E6C-4C658FD9A966}" destId="{A8FA59C6-CDA2-E146-9136-50D2D07B3411}" srcOrd="3" destOrd="0" presId="urn:microsoft.com/office/officeart/2005/8/layout/cycle5"/>
    <dgm:cxn modelId="{5B09E808-59D3-6C42-AC03-B30D9E08E4DD}" type="presParOf" srcId="{488FDEAE-594D-F143-8E6C-4C658FD9A966}" destId="{49742CD7-3D94-4744-A04D-0F1B2BDFB8BC}" srcOrd="4" destOrd="0" presId="urn:microsoft.com/office/officeart/2005/8/layout/cycle5"/>
    <dgm:cxn modelId="{6287EA32-5961-6640-B735-852308BAB917}" type="presParOf" srcId="{488FDEAE-594D-F143-8E6C-4C658FD9A966}" destId="{F32F4056-F0D0-0346-B827-05D89AEC76EA}" srcOrd="5" destOrd="0" presId="urn:microsoft.com/office/officeart/2005/8/layout/cycle5"/>
    <dgm:cxn modelId="{A22CA151-2E1C-F54E-88D3-6AE29FA171E7}" type="presParOf" srcId="{488FDEAE-594D-F143-8E6C-4C658FD9A966}" destId="{343A1757-E68A-7A40-AF9A-B42547F6ED21}" srcOrd="6" destOrd="0" presId="urn:microsoft.com/office/officeart/2005/8/layout/cycle5"/>
    <dgm:cxn modelId="{05C257C3-6A2A-0446-9332-D0B6BB59F127}" type="presParOf" srcId="{488FDEAE-594D-F143-8E6C-4C658FD9A966}" destId="{4CE10520-41CB-294F-B9EE-F649DDE46BF2}" srcOrd="7" destOrd="0" presId="urn:microsoft.com/office/officeart/2005/8/layout/cycle5"/>
    <dgm:cxn modelId="{5AF07A4B-7714-A042-802F-679F3D50814B}" type="presParOf" srcId="{488FDEAE-594D-F143-8E6C-4C658FD9A966}" destId="{E66049F2-A682-6C44-954A-E56DFA820984}" srcOrd="8" destOrd="0" presId="urn:microsoft.com/office/officeart/2005/8/layout/cycle5"/>
    <dgm:cxn modelId="{7879B28C-5FFC-DE4B-8962-2A42CFE16C8C}" type="presParOf" srcId="{488FDEAE-594D-F143-8E6C-4C658FD9A966}" destId="{AB75BAE4-2AAA-EF45-BB78-27E8F6B061F6}" srcOrd="9" destOrd="0" presId="urn:microsoft.com/office/officeart/2005/8/layout/cycle5"/>
    <dgm:cxn modelId="{7D63AC5E-0FDB-5E4A-B332-77108CAFFF85}" type="presParOf" srcId="{488FDEAE-594D-F143-8E6C-4C658FD9A966}" destId="{7B0E83DC-7E93-5445-B34F-EF0C7C657625}" srcOrd="10" destOrd="0" presId="urn:microsoft.com/office/officeart/2005/8/layout/cycle5"/>
    <dgm:cxn modelId="{52469D26-A2E0-2543-B605-33E8CF5C5C24}" type="presParOf" srcId="{488FDEAE-594D-F143-8E6C-4C658FD9A966}" destId="{F4C21C96-448C-0349-A5EB-423D930A6C69}" srcOrd="11" destOrd="0" presId="urn:microsoft.com/office/officeart/2005/8/layout/cycle5"/>
    <dgm:cxn modelId="{A5C7D3D0-14AD-2F43-9208-8E1EFF21F811}" type="presParOf" srcId="{488FDEAE-594D-F143-8E6C-4C658FD9A966}" destId="{94F1802A-23C7-8246-AC6E-907DCB5F47F6}" srcOrd="12" destOrd="0" presId="urn:microsoft.com/office/officeart/2005/8/layout/cycle5"/>
    <dgm:cxn modelId="{E53C4984-41C8-314A-9105-E519DF3D5797}" type="presParOf" srcId="{488FDEAE-594D-F143-8E6C-4C658FD9A966}" destId="{5B9C7CFF-A48D-1A47-90FE-BED6C140E16B}" srcOrd="13" destOrd="0" presId="urn:microsoft.com/office/officeart/2005/8/layout/cycle5"/>
    <dgm:cxn modelId="{F567B00A-FE80-D64D-83C5-8F7946E5771D}" type="presParOf" srcId="{488FDEAE-594D-F143-8E6C-4C658FD9A966}" destId="{D7A96458-0300-3242-8B5D-2AFAC7F71E66}" srcOrd="14" destOrd="0" presId="urn:microsoft.com/office/officeart/2005/8/layout/cycle5"/>
    <dgm:cxn modelId="{B6511E7A-9017-FB48-8038-74A818E75DB6}" type="presParOf" srcId="{488FDEAE-594D-F143-8E6C-4C658FD9A966}" destId="{4BC1B89C-7C44-DD46-B42C-9A6649D7F393}" srcOrd="15" destOrd="0" presId="urn:microsoft.com/office/officeart/2005/8/layout/cycle5"/>
    <dgm:cxn modelId="{6E851A31-3174-114A-8145-76E8EE01796C}" type="presParOf" srcId="{488FDEAE-594D-F143-8E6C-4C658FD9A966}" destId="{44193209-8D11-AA45-911F-46D9548082C3}" srcOrd="16" destOrd="0" presId="urn:microsoft.com/office/officeart/2005/8/layout/cycle5"/>
    <dgm:cxn modelId="{B0769DA0-7646-334C-8572-262C66CF57AE}" type="presParOf" srcId="{488FDEAE-594D-F143-8E6C-4C658FD9A966}" destId="{1E109CA2-C002-1643-9800-A608BAC39CDD}" srcOrd="17" destOrd="0" presId="urn:microsoft.com/office/officeart/2005/8/layout/cycle5"/>
    <dgm:cxn modelId="{61E671FC-70DF-2F48-B029-BF24EDC8BFEC}" type="presParOf" srcId="{488FDEAE-594D-F143-8E6C-4C658FD9A966}" destId="{7ECB0C5B-E558-7440-A3DB-803D2BCEA9DD}" srcOrd="18" destOrd="0" presId="urn:microsoft.com/office/officeart/2005/8/layout/cycle5"/>
    <dgm:cxn modelId="{686B0EA5-5E84-A446-BE11-6D693429C3B5}" type="presParOf" srcId="{488FDEAE-594D-F143-8E6C-4C658FD9A966}" destId="{D7E5A459-01F1-3946-ACEC-6206CFC082D6}" srcOrd="19" destOrd="0" presId="urn:microsoft.com/office/officeart/2005/8/layout/cycle5"/>
    <dgm:cxn modelId="{FECA34B0-AAAE-CB4B-BCE6-8EEF82CE877B}" type="presParOf" srcId="{488FDEAE-594D-F143-8E6C-4C658FD9A966}" destId="{F032C736-7013-7642-88A8-FABD0B4EF5EC}"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8626C-BBB3-7747-BDF6-F3F3DC2B2220}">
      <dsp:nvSpPr>
        <dsp:cNvPr id="0" name=""/>
        <dsp:cNvSpPr/>
      </dsp:nvSpPr>
      <dsp:spPr>
        <a:xfrm>
          <a:off x="3434305" y="-133404"/>
          <a:ext cx="984832" cy="11836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rgbClr val="000090"/>
              </a:solidFill>
            </a:rPr>
            <a:t>DESIGN</a:t>
          </a:r>
          <a:r>
            <a:rPr lang="en-US" sz="1200" kern="1200" baseline="0" smtClean="0">
              <a:solidFill>
                <a:srgbClr val="000090"/>
              </a:solidFill>
            </a:rPr>
            <a:t> BRIEF</a:t>
          </a:r>
          <a:endParaRPr lang="en-US" sz="1200" kern="1200" dirty="0">
            <a:solidFill>
              <a:srgbClr val="000090"/>
            </a:solidFill>
          </a:endParaRPr>
        </a:p>
      </dsp:txBody>
      <dsp:txXfrm>
        <a:off x="3482381" y="-85328"/>
        <a:ext cx="888680" cy="1087539"/>
      </dsp:txXfrm>
    </dsp:sp>
    <dsp:sp modelId="{703A8CC3-44DA-7241-92ED-331E0690C73C}">
      <dsp:nvSpPr>
        <dsp:cNvPr id="0" name=""/>
        <dsp:cNvSpPr/>
      </dsp:nvSpPr>
      <dsp:spPr>
        <a:xfrm>
          <a:off x="3004961" y="479232"/>
          <a:ext cx="3650445" cy="3650445"/>
        </a:xfrm>
        <a:custGeom>
          <a:avLst/>
          <a:gdLst/>
          <a:ahLst/>
          <a:cxnLst/>
          <a:rect l="0" t="0" r="0" b="0"/>
          <a:pathLst>
            <a:path>
              <a:moveTo>
                <a:pt x="1651096" y="8324"/>
              </a:moveTo>
              <a:arcTo wR="1825222" hR="1825222" stAng="15871539" swAng="140022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FA59C6-CDA2-E146-9136-50D2D07B3411}">
      <dsp:nvSpPr>
        <dsp:cNvPr id="0" name=""/>
        <dsp:cNvSpPr/>
      </dsp:nvSpPr>
      <dsp:spPr>
        <a:xfrm>
          <a:off x="4913056" y="655710"/>
          <a:ext cx="2202500" cy="1123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90"/>
              </a:solidFill>
            </a:rPr>
            <a:t>Criteria for evaluation</a:t>
          </a:r>
        </a:p>
        <a:p>
          <a:pPr lvl="0" algn="ctr" defTabSz="533400">
            <a:lnSpc>
              <a:spcPct val="90000"/>
            </a:lnSpc>
            <a:spcBef>
              <a:spcPct val="0"/>
            </a:spcBef>
            <a:spcAft>
              <a:spcPct val="35000"/>
            </a:spcAft>
          </a:pPr>
          <a:r>
            <a:rPr lang="en-US" sz="1200" kern="1200" dirty="0" smtClean="0"/>
            <a:t> * Q’s to evaluate final product</a:t>
          </a:r>
        </a:p>
        <a:p>
          <a:pPr lvl="0" algn="ctr" defTabSz="533400">
            <a:lnSpc>
              <a:spcPct val="90000"/>
            </a:lnSpc>
            <a:spcBef>
              <a:spcPct val="0"/>
            </a:spcBef>
            <a:spcAft>
              <a:spcPct val="35000"/>
            </a:spcAft>
          </a:pPr>
          <a:r>
            <a:rPr lang="en-US" sz="1200" kern="1200" dirty="0" smtClean="0"/>
            <a:t>* constraints/considerations</a:t>
          </a:r>
          <a:endParaRPr lang="en-US" sz="1200" kern="1200" dirty="0"/>
        </a:p>
      </dsp:txBody>
      <dsp:txXfrm>
        <a:off x="4967921" y="710575"/>
        <a:ext cx="2092770" cy="1014179"/>
      </dsp:txXfrm>
    </dsp:sp>
    <dsp:sp modelId="{F32F4056-F0D0-0346-B827-05D89AEC76EA}">
      <dsp:nvSpPr>
        <dsp:cNvPr id="0" name=""/>
        <dsp:cNvSpPr/>
      </dsp:nvSpPr>
      <dsp:spPr>
        <a:xfrm>
          <a:off x="3165449" y="-1398479"/>
          <a:ext cx="3650445" cy="3650445"/>
        </a:xfrm>
        <a:custGeom>
          <a:avLst/>
          <a:gdLst/>
          <a:ahLst/>
          <a:cxnLst/>
          <a:rect l="0" t="0" r="0" b="0"/>
          <a:pathLst>
            <a:path>
              <a:moveTo>
                <a:pt x="2953591" y="3259874"/>
              </a:moveTo>
              <a:arcTo wR="1825222" hR="1825222" stAng="3108875" swAng="7224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3A1757-E68A-7A40-AF9A-B42547F6ED21}">
      <dsp:nvSpPr>
        <dsp:cNvPr id="0" name=""/>
        <dsp:cNvSpPr/>
      </dsp:nvSpPr>
      <dsp:spPr>
        <a:xfrm>
          <a:off x="4941991" y="2117090"/>
          <a:ext cx="1453583" cy="8406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90"/>
              </a:solidFill>
            </a:rPr>
            <a:t>RESEARCH</a:t>
          </a:r>
          <a:endParaRPr lang="en-US" sz="1200" kern="1200" dirty="0">
            <a:solidFill>
              <a:srgbClr val="000090"/>
            </a:solidFill>
          </a:endParaRPr>
        </a:p>
      </dsp:txBody>
      <dsp:txXfrm>
        <a:off x="4983028" y="2158127"/>
        <a:ext cx="1371509" cy="758578"/>
      </dsp:txXfrm>
    </dsp:sp>
    <dsp:sp modelId="{E66049F2-A682-6C44-954A-E56DFA820984}">
      <dsp:nvSpPr>
        <dsp:cNvPr id="0" name=""/>
        <dsp:cNvSpPr/>
      </dsp:nvSpPr>
      <dsp:spPr>
        <a:xfrm>
          <a:off x="2069631" y="369640"/>
          <a:ext cx="3650445" cy="3650445"/>
        </a:xfrm>
        <a:custGeom>
          <a:avLst/>
          <a:gdLst/>
          <a:ahLst/>
          <a:cxnLst/>
          <a:rect l="0" t="0" r="0" b="0"/>
          <a:pathLst>
            <a:path>
              <a:moveTo>
                <a:pt x="3425111" y="2703742"/>
              </a:moveTo>
              <a:arcTo wR="1825222" hR="1825222" stAng="1726305" swAng="7382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75BAE4-2AAA-EF45-BB78-27E8F6B061F6}">
      <dsp:nvSpPr>
        <dsp:cNvPr id="0" name=""/>
        <dsp:cNvSpPr/>
      </dsp:nvSpPr>
      <dsp:spPr>
        <a:xfrm>
          <a:off x="3978254" y="3488689"/>
          <a:ext cx="1573339" cy="6401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90"/>
              </a:solidFill>
            </a:rPr>
            <a:t>DESIGN</a:t>
          </a:r>
        </a:p>
        <a:p>
          <a:pPr lvl="0" algn="ctr" defTabSz="533400">
            <a:lnSpc>
              <a:spcPct val="90000"/>
            </a:lnSpc>
            <a:spcBef>
              <a:spcPct val="0"/>
            </a:spcBef>
            <a:spcAft>
              <a:spcPct val="35000"/>
            </a:spcAft>
          </a:pPr>
          <a:r>
            <a:rPr lang="en-US" sz="1100" kern="1200" dirty="0" smtClean="0"/>
            <a:t>* Ideas</a:t>
          </a:r>
        </a:p>
        <a:p>
          <a:pPr lvl="0" algn="ctr" defTabSz="533400">
            <a:lnSpc>
              <a:spcPct val="90000"/>
            </a:lnSpc>
            <a:spcBef>
              <a:spcPct val="0"/>
            </a:spcBef>
            <a:spcAft>
              <a:spcPct val="35000"/>
            </a:spcAft>
          </a:pPr>
          <a:r>
            <a:rPr lang="en-US" sz="1100" kern="1200" dirty="0" smtClean="0"/>
            <a:t>* options</a:t>
          </a:r>
          <a:endParaRPr lang="en-US" sz="1100" kern="1200" dirty="0"/>
        </a:p>
      </dsp:txBody>
      <dsp:txXfrm>
        <a:off x="4009503" y="3519938"/>
        <a:ext cx="1510841" cy="577643"/>
      </dsp:txXfrm>
    </dsp:sp>
    <dsp:sp modelId="{F4C21C96-448C-0349-A5EB-423D930A6C69}">
      <dsp:nvSpPr>
        <dsp:cNvPr id="0" name=""/>
        <dsp:cNvSpPr/>
      </dsp:nvSpPr>
      <dsp:spPr>
        <a:xfrm>
          <a:off x="1567739" y="469101"/>
          <a:ext cx="3650445" cy="3650445"/>
        </a:xfrm>
        <a:custGeom>
          <a:avLst/>
          <a:gdLst/>
          <a:ahLst/>
          <a:cxnLst/>
          <a:rect l="0" t="0" r="0" b="0"/>
          <a:pathLst>
            <a:path>
              <a:moveTo>
                <a:pt x="2344438" y="3575038"/>
              </a:moveTo>
              <a:arcTo wR="1825222" hR="1825222" stAng="4408380" swAng="3927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F1802A-23C7-8246-AC6E-907DCB5F47F6}">
      <dsp:nvSpPr>
        <dsp:cNvPr id="0" name=""/>
        <dsp:cNvSpPr/>
      </dsp:nvSpPr>
      <dsp:spPr>
        <a:xfrm>
          <a:off x="2198793" y="3505194"/>
          <a:ext cx="1442041" cy="6401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90"/>
              </a:solidFill>
            </a:rPr>
            <a:t>PLANNING</a:t>
          </a:r>
        </a:p>
        <a:p>
          <a:pPr lvl="0" algn="ctr" defTabSz="533400">
            <a:lnSpc>
              <a:spcPct val="90000"/>
            </a:lnSpc>
            <a:spcBef>
              <a:spcPct val="0"/>
            </a:spcBef>
            <a:spcAft>
              <a:spcPct val="35000"/>
            </a:spcAft>
          </a:pPr>
          <a:r>
            <a:rPr lang="en-US" sz="1200" kern="1200" dirty="0" smtClean="0"/>
            <a:t>* Food orders</a:t>
          </a:r>
        </a:p>
        <a:p>
          <a:pPr lvl="0" algn="ctr" defTabSz="533400">
            <a:lnSpc>
              <a:spcPct val="90000"/>
            </a:lnSpc>
            <a:spcBef>
              <a:spcPct val="0"/>
            </a:spcBef>
            <a:spcAft>
              <a:spcPct val="35000"/>
            </a:spcAft>
          </a:pPr>
          <a:r>
            <a:rPr lang="en-US" sz="1200" kern="1200" dirty="0" smtClean="0"/>
            <a:t>* Work plans</a:t>
          </a:r>
          <a:endParaRPr lang="en-US" sz="1200" kern="1200" dirty="0"/>
        </a:p>
      </dsp:txBody>
      <dsp:txXfrm>
        <a:off x="2230042" y="3536443"/>
        <a:ext cx="1379543" cy="577643"/>
      </dsp:txXfrm>
    </dsp:sp>
    <dsp:sp modelId="{D7A96458-0300-3242-8B5D-2AFAC7F71E66}">
      <dsp:nvSpPr>
        <dsp:cNvPr id="0" name=""/>
        <dsp:cNvSpPr/>
      </dsp:nvSpPr>
      <dsp:spPr>
        <a:xfrm>
          <a:off x="2138450" y="526719"/>
          <a:ext cx="3650445" cy="3650445"/>
        </a:xfrm>
        <a:custGeom>
          <a:avLst/>
          <a:gdLst/>
          <a:ahLst/>
          <a:cxnLst/>
          <a:rect l="0" t="0" r="0" b="0"/>
          <a:pathLst>
            <a:path>
              <a:moveTo>
                <a:pt x="363593" y="2918419"/>
              </a:moveTo>
              <a:arcTo wR="1825222" hR="1825222" stAng="8592364" swAng="4319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BC1B89C-7C44-DD46-B42C-9A6649D7F393}">
      <dsp:nvSpPr>
        <dsp:cNvPr id="0" name=""/>
        <dsp:cNvSpPr/>
      </dsp:nvSpPr>
      <dsp:spPr>
        <a:xfrm>
          <a:off x="1317411" y="2193289"/>
          <a:ext cx="1659699" cy="9930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90"/>
              </a:solidFill>
            </a:rPr>
            <a:t>PRODUCTION</a:t>
          </a:r>
        </a:p>
        <a:p>
          <a:pPr lvl="0" algn="ctr" defTabSz="533400">
            <a:lnSpc>
              <a:spcPct val="90000"/>
            </a:lnSpc>
            <a:spcBef>
              <a:spcPct val="0"/>
            </a:spcBef>
            <a:spcAft>
              <a:spcPct val="35000"/>
            </a:spcAft>
          </a:pPr>
          <a:r>
            <a:rPr lang="en-US" sz="1200" kern="1200" dirty="0" smtClean="0"/>
            <a:t>* Make product</a:t>
          </a:r>
        </a:p>
        <a:p>
          <a:pPr lvl="0" algn="ctr" defTabSz="533400">
            <a:lnSpc>
              <a:spcPct val="90000"/>
            </a:lnSpc>
            <a:spcBef>
              <a:spcPct val="0"/>
            </a:spcBef>
            <a:spcAft>
              <a:spcPct val="35000"/>
            </a:spcAft>
          </a:pPr>
          <a:r>
            <a:rPr lang="en-US" sz="1200" kern="1200" dirty="0" smtClean="0"/>
            <a:t>* Work safely and </a:t>
          </a:r>
          <a:r>
            <a:rPr lang="en-US" sz="1200" kern="1200" dirty="0" err="1" smtClean="0"/>
            <a:t>hygenically</a:t>
          </a:r>
          <a:endParaRPr lang="en-US" sz="1200" kern="1200" dirty="0"/>
        </a:p>
      </dsp:txBody>
      <dsp:txXfrm>
        <a:off x="1365888" y="2241766"/>
        <a:ext cx="1562745" cy="896097"/>
      </dsp:txXfrm>
    </dsp:sp>
    <dsp:sp modelId="{1E109CA2-C002-1643-9800-A608BAC39CDD}">
      <dsp:nvSpPr>
        <dsp:cNvPr id="0" name=""/>
        <dsp:cNvSpPr/>
      </dsp:nvSpPr>
      <dsp:spPr>
        <a:xfrm>
          <a:off x="1998591" y="-242487"/>
          <a:ext cx="3650445" cy="3650445"/>
        </a:xfrm>
        <a:custGeom>
          <a:avLst/>
          <a:gdLst/>
          <a:ahLst/>
          <a:cxnLst/>
          <a:rect l="0" t="0" r="0" b="0"/>
          <a:pathLst>
            <a:path>
              <a:moveTo>
                <a:pt x="79257" y="2357242"/>
              </a:moveTo>
              <a:arcTo wR="1825222" hR="1825222" stAng="9783198" swAng="46895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CB0C5B-E558-7440-A3DB-803D2BCEA9DD}">
      <dsp:nvSpPr>
        <dsp:cNvPr id="0" name=""/>
        <dsp:cNvSpPr/>
      </dsp:nvSpPr>
      <dsp:spPr>
        <a:xfrm>
          <a:off x="1436789" y="609596"/>
          <a:ext cx="1668622" cy="11808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90"/>
              </a:solidFill>
            </a:rPr>
            <a:t>EVALUATE</a:t>
          </a:r>
        </a:p>
        <a:p>
          <a:pPr lvl="0" algn="ctr" defTabSz="533400">
            <a:lnSpc>
              <a:spcPct val="90000"/>
            </a:lnSpc>
            <a:spcBef>
              <a:spcPct val="0"/>
            </a:spcBef>
            <a:spcAft>
              <a:spcPct val="35000"/>
            </a:spcAft>
          </a:pPr>
          <a:r>
            <a:rPr lang="en-US" sz="1200" kern="1200" dirty="0" smtClean="0"/>
            <a:t>* Answer </a:t>
          </a:r>
          <a:r>
            <a:rPr lang="en-US" sz="1200" kern="1200" dirty="0" err="1" smtClean="0"/>
            <a:t>q’s</a:t>
          </a:r>
          <a:endParaRPr lang="en-US" sz="1200" kern="1200" dirty="0" smtClean="0"/>
        </a:p>
        <a:p>
          <a:pPr lvl="0" algn="ctr" defTabSz="533400">
            <a:lnSpc>
              <a:spcPct val="90000"/>
            </a:lnSpc>
            <a:spcBef>
              <a:spcPct val="0"/>
            </a:spcBef>
            <a:spcAft>
              <a:spcPct val="35000"/>
            </a:spcAft>
          </a:pPr>
          <a:r>
            <a:rPr lang="en-US" sz="1200" kern="1200" dirty="0" smtClean="0"/>
            <a:t>* Overall judgment to meet the needs of brief</a:t>
          </a:r>
          <a:endParaRPr lang="en-US" sz="1200" kern="1200" dirty="0"/>
        </a:p>
      </dsp:txBody>
      <dsp:txXfrm>
        <a:off x="1494434" y="667241"/>
        <a:ext cx="1553332" cy="1065572"/>
      </dsp:txXfrm>
    </dsp:sp>
    <dsp:sp modelId="{F032C736-7013-7642-88A8-FABD0B4EF5EC}">
      <dsp:nvSpPr>
        <dsp:cNvPr id="0" name=""/>
        <dsp:cNvSpPr/>
      </dsp:nvSpPr>
      <dsp:spPr>
        <a:xfrm>
          <a:off x="1592498" y="526044"/>
          <a:ext cx="3650445" cy="3650445"/>
        </a:xfrm>
        <a:custGeom>
          <a:avLst/>
          <a:gdLst/>
          <a:ahLst/>
          <a:cxnLst/>
          <a:rect l="0" t="0" r="0" b="0"/>
          <a:pathLst>
            <a:path>
              <a:moveTo>
                <a:pt x="1388823" y="52937"/>
              </a:moveTo>
              <a:arcTo wR="1825222" hR="1825222" stAng="15370016" swAng="64701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F847C3-6E3A-0F4D-A3F8-C7E7C432BB2C}" type="datetimeFigureOut">
              <a:rPr lang="en-US" smtClean="0"/>
              <a:pPr/>
              <a:t>23/08/15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3FE5EC-548B-5745-8951-54709AA608BC}" type="slidenum">
              <a:rPr lang="en-US" smtClean="0"/>
              <a:pPr/>
              <a:t>‹#›</a:t>
            </a:fld>
            <a:endParaRPr lang="en-US"/>
          </a:p>
        </p:txBody>
      </p:sp>
    </p:spTree>
    <p:extLst>
      <p:ext uri="{BB962C8B-B14F-4D97-AF65-F5344CB8AC3E}">
        <p14:creationId xmlns:p14="http://schemas.microsoft.com/office/powerpoint/2010/main" val="17542544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Mead Bold" pitchFamily="2" charset="0"/>
        </a:defRPr>
      </a:lvl2pPr>
      <a:lvl3pPr algn="ctr" rtl="0" eaLnBrk="1" fontAlgn="base" hangingPunct="1">
        <a:spcBef>
          <a:spcPct val="0"/>
        </a:spcBef>
        <a:spcAft>
          <a:spcPct val="0"/>
        </a:spcAft>
        <a:defRPr sz="4400">
          <a:solidFill>
            <a:schemeClr val="bg1"/>
          </a:solidFill>
          <a:latin typeface="Mead Bold" pitchFamily="2" charset="0"/>
        </a:defRPr>
      </a:lvl3pPr>
      <a:lvl4pPr algn="ctr" rtl="0" eaLnBrk="1" fontAlgn="base" hangingPunct="1">
        <a:spcBef>
          <a:spcPct val="0"/>
        </a:spcBef>
        <a:spcAft>
          <a:spcPct val="0"/>
        </a:spcAft>
        <a:defRPr sz="4400">
          <a:solidFill>
            <a:schemeClr val="bg1"/>
          </a:solidFill>
          <a:latin typeface="Mead Bold" pitchFamily="2" charset="0"/>
        </a:defRPr>
      </a:lvl4pPr>
      <a:lvl5pPr algn="ctr" rtl="0" eaLnBrk="1" fontAlgn="base" hangingPunct="1">
        <a:spcBef>
          <a:spcPct val="0"/>
        </a:spcBef>
        <a:spcAft>
          <a:spcPct val="0"/>
        </a:spcAft>
        <a:defRPr sz="4400">
          <a:solidFill>
            <a:schemeClr val="bg1"/>
          </a:solidFill>
          <a:latin typeface="Mead Bold" pitchFamily="2" charset="0"/>
        </a:defRPr>
      </a:lvl5pPr>
      <a:lvl6pPr marL="457200" algn="ctr" rtl="0" eaLnBrk="1" fontAlgn="base" hangingPunct="1">
        <a:spcBef>
          <a:spcPct val="0"/>
        </a:spcBef>
        <a:spcAft>
          <a:spcPct val="0"/>
        </a:spcAft>
        <a:defRPr sz="4400">
          <a:solidFill>
            <a:schemeClr val="bg1"/>
          </a:solidFill>
          <a:latin typeface="Mead Bold" pitchFamily="2" charset="0"/>
        </a:defRPr>
      </a:lvl6pPr>
      <a:lvl7pPr marL="914400" algn="ctr" rtl="0" eaLnBrk="1" fontAlgn="base" hangingPunct="1">
        <a:spcBef>
          <a:spcPct val="0"/>
        </a:spcBef>
        <a:spcAft>
          <a:spcPct val="0"/>
        </a:spcAft>
        <a:defRPr sz="4400">
          <a:solidFill>
            <a:schemeClr val="bg1"/>
          </a:solidFill>
          <a:latin typeface="Mead Bold" pitchFamily="2" charset="0"/>
        </a:defRPr>
      </a:lvl7pPr>
      <a:lvl8pPr marL="1371600" algn="ctr" rtl="0" eaLnBrk="1" fontAlgn="base" hangingPunct="1">
        <a:spcBef>
          <a:spcPct val="0"/>
        </a:spcBef>
        <a:spcAft>
          <a:spcPct val="0"/>
        </a:spcAft>
        <a:defRPr sz="4400">
          <a:solidFill>
            <a:schemeClr val="bg1"/>
          </a:solidFill>
          <a:latin typeface="Mead Bold" pitchFamily="2" charset="0"/>
        </a:defRPr>
      </a:lvl8pPr>
      <a:lvl9pPr marL="1828800" algn="ctr" rtl="0" eaLnBrk="1" fontAlgn="base" hangingPunct="1">
        <a:spcBef>
          <a:spcPct val="0"/>
        </a:spcBef>
        <a:spcAft>
          <a:spcPct val="0"/>
        </a:spcAft>
        <a:defRPr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8587680" cy="1143000"/>
          </a:xfrm>
        </p:spPr>
        <p:txBody>
          <a:bodyPr/>
          <a:lstStyle/>
          <a:p>
            <a:r>
              <a:rPr lang="en-US" sz="6600" dirty="0" smtClean="0"/>
              <a:t>The Design Process</a:t>
            </a:r>
            <a:endParaRPr lang="en-US" sz="6600" dirty="0"/>
          </a:p>
        </p:txBody>
      </p:sp>
      <p:sp>
        <p:nvSpPr>
          <p:cNvPr id="5123" name="Rectangle 3"/>
          <p:cNvSpPr>
            <a:spLocks noGrp="1" noChangeArrowheads="1"/>
          </p:cNvSpPr>
          <p:nvPr>
            <p:ph type="subTitle" idx="1"/>
          </p:nvPr>
        </p:nvSpPr>
        <p:spPr>
          <a:xfrm>
            <a:off x="381000" y="3068960"/>
            <a:ext cx="8305800" cy="2265040"/>
          </a:xfrm>
        </p:spPr>
        <p:txBody>
          <a:bodyPr/>
          <a:lstStyle/>
          <a:p>
            <a:pPr algn="ctr">
              <a:buNone/>
            </a:pPr>
            <a:r>
              <a:rPr lang="en-US" dirty="0" smtClean="0"/>
              <a:t>Chapter 5. Developing a design plan p200-p255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endParaRPr lang="en-GB" dirty="0"/>
          </a:p>
        </p:txBody>
      </p:sp>
      <p:sp>
        <p:nvSpPr>
          <p:cNvPr id="3" name="Content Placeholder 2"/>
          <p:cNvSpPr>
            <a:spLocks noGrp="1"/>
          </p:cNvSpPr>
          <p:nvPr>
            <p:ph idx="1"/>
          </p:nvPr>
        </p:nvSpPr>
        <p:spPr/>
        <p:txBody>
          <a:bodyPr/>
          <a:lstStyle/>
          <a:p>
            <a:r>
              <a:rPr lang="en-GB" sz="2400" dirty="0" smtClean="0"/>
              <a:t>In what ways could you gather information to answer your design brief?</a:t>
            </a:r>
          </a:p>
          <a:p>
            <a:r>
              <a:rPr lang="en-GB" sz="2400" dirty="0" smtClean="0"/>
              <a:t>Books</a:t>
            </a:r>
          </a:p>
          <a:p>
            <a:r>
              <a:rPr lang="en-GB" sz="2400" dirty="0" smtClean="0"/>
              <a:t>Magazines</a:t>
            </a:r>
          </a:p>
          <a:p>
            <a:r>
              <a:rPr lang="en-GB" sz="2400" dirty="0" smtClean="0"/>
              <a:t>Internet</a:t>
            </a:r>
          </a:p>
          <a:p>
            <a:r>
              <a:rPr lang="en-GB" sz="2400" dirty="0" smtClean="0"/>
              <a:t>Questionnaires</a:t>
            </a:r>
          </a:p>
          <a:p>
            <a:r>
              <a:rPr lang="en-GB" sz="2400" dirty="0" smtClean="0"/>
              <a:t>Existing products</a:t>
            </a:r>
          </a:p>
          <a:p>
            <a:r>
              <a:rPr lang="en-GB" sz="2400" dirty="0" smtClean="0"/>
              <a:t>surveys</a:t>
            </a:r>
          </a:p>
          <a:p>
            <a:pPr>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DESIGN</a:t>
            </a:r>
            <a:endParaRPr lang="en-US" dirty="0"/>
          </a:p>
        </p:txBody>
      </p:sp>
      <p:sp>
        <p:nvSpPr>
          <p:cNvPr id="3" name="Content Placeholder 2"/>
          <p:cNvSpPr>
            <a:spLocks noGrp="1"/>
          </p:cNvSpPr>
          <p:nvPr>
            <p:ph idx="1"/>
          </p:nvPr>
        </p:nvSpPr>
        <p:spPr/>
        <p:txBody>
          <a:bodyPr/>
          <a:lstStyle/>
          <a:p>
            <a:r>
              <a:rPr lang="en-US" sz="3000" dirty="0" smtClean="0"/>
              <a:t>Design possible options. You could include – title of dish</a:t>
            </a:r>
          </a:p>
          <a:p>
            <a:pPr>
              <a:buNone/>
            </a:pPr>
            <a:r>
              <a:rPr lang="en-US" sz="3000" dirty="0" smtClean="0"/>
              <a:t>			- reference</a:t>
            </a:r>
          </a:p>
          <a:p>
            <a:pPr>
              <a:buNone/>
            </a:pPr>
            <a:r>
              <a:rPr lang="en-US" sz="3000" dirty="0" smtClean="0"/>
              <a:t>			- description of dish</a:t>
            </a:r>
          </a:p>
          <a:p>
            <a:pPr>
              <a:buNone/>
            </a:pPr>
            <a:r>
              <a:rPr lang="en-US" sz="3000" dirty="0" smtClean="0"/>
              <a:t>			- could include diagram</a:t>
            </a:r>
          </a:p>
          <a:p>
            <a:pPr>
              <a:buNone/>
            </a:pPr>
            <a:r>
              <a:rPr lang="en-US" sz="3000" dirty="0" smtClean="0"/>
              <a:t>(see page 221)</a:t>
            </a:r>
          </a:p>
          <a:p>
            <a:pPr>
              <a:buNone/>
            </a:pPr>
            <a:r>
              <a:rPr lang="en-US" sz="3000" dirty="0" smtClean="0"/>
              <a:t>* Preferred option – choose your product justify why have you chosen this product?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PLANNING</a:t>
            </a:r>
            <a:endParaRPr lang="en-US" dirty="0"/>
          </a:p>
        </p:txBody>
      </p:sp>
      <p:sp>
        <p:nvSpPr>
          <p:cNvPr id="3" name="Content Placeholder 2"/>
          <p:cNvSpPr>
            <a:spLocks noGrp="1"/>
          </p:cNvSpPr>
          <p:nvPr>
            <p:ph idx="1"/>
          </p:nvPr>
        </p:nvSpPr>
        <p:spPr/>
        <p:txBody>
          <a:bodyPr/>
          <a:lstStyle/>
          <a:p>
            <a:r>
              <a:rPr lang="en-US" dirty="0" smtClean="0"/>
              <a:t>Food order</a:t>
            </a:r>
          </a:p>
          <a:p>
            <a:r>
              <a:rPr lang="en-US" dirty="0" smtClean="0"/>
              <a:t>Production plan/work plan</a:t>
            </a:r>
          </a:p>
          <a:p>
            <a:r>
              <a:rPr lang="en-US" dirty="0" smtClean="0"/>
              <a:t>Appropriate ingredients and </a:t>
            </a:r>
            <a:r>
              <a:rPr lang="en-US" dirty="0" err="1" smtClean="0"/>
              <a:t>proccesses</a:t>
            </a:r>
            <a:endParaRPr lang="en-US" dirty="0" smtClean="0"/>
          </a:p>
          <a:p>
            <a:r>
              <a:rPr lang="en-US" dirty="0" smtClean="0"/>
              <a:t>Identify safety requirements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PRODUCTION</a:t>
            </a:r>
            <a:endParaRPr lang="en-US" dirty="0"/>
          </a:p>
        </p:txBody>
      </p:sp>
      <p:sp>
        <p:nvSpPr>
          <p:cNvPr id="3" name="Content Placeholder 2"/>
          <p:cNvSpPr>
            <a:spLocks noGrp="1"/>
          </p:cNvSpPr>
          <p:nvPr>
            <p:ph idx="1"/>
          </p:nvPr>
        </p:nvSpPr>
        <p:spPr/>
        <p:txBody>
          <a:bodyPr/>
          <a:lstStyle/>
          <a:p>
            <a:r>
              <a:rPr lang="en-US" dirty="0" smtClean="0"/>
              <a:t>Make your product!</a:t>
            </a:r>
            <a:endParaRPr lang="en-AU" dirty="0" smtClean="0"/>
          </a:p>
          <a:p>
            <a:r>
              <a:rPr lang="en-AU" dirty="0" smtClean="0"/>
              <a:t>Please consider:</a:t>
            </a:r>
          </a:p>
          <a:p>
            <a:pPr lvl="0">
              <a:buNone/>
            </a:pPr>
            <a:r>
              <a:rPr lang="en-AU" dirty="0" smtClean="0"/>
              <a:t>	- The way you worked</a:t>
            </a:r>
          </a:p>
          <a:p>
            <a:pPr lvl="0">
              <a:buNone/>
            </a:pPr>
            <a:r>
              <a:rPr lang="en-AU" dirty="0" smtClean="0"/>
              <a:t>	- Skill level</a:t>
            </a:r>
          </a:p>
          <a:p>
            <a:pPr lvl="0">
              <a:buNone/>
            </a:pPr>
            <a:r>
              <a:rPr lang="en-AU" dirty="0" smtClean="0"/>
              <a:t>	- Application of safety and hygiene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EVALUATION</a:t>
            </a:r>
            <a:endParaRPr lang="en-US" dirty="0"/>
          </a:p>
        </p:txBody>
      </p:sp>
      <p:sp>
        <p:nvSpPr>
          <p:cNvPr id="3" name="Content Placeholder 2"/>
          <p:cNvSpPr>
            <a:spLocks noGrp="1"/>
          </p:cNvSpPr>
          <p:nvPr>
            <p:ph idx="1"/>
          </p:nvPr>
        </p:nvSpPr>
        <p:spPr/>
        <p:txBody>
          <a:bodyPr/>
          <a:lstStyle/>
          <a:p>
            <a:r>
              <a:rPr lang="en-AU" sz="3000" dirty="0" smtClean="0"/>
              <a:t>It’s now time to reflect on your performance. This includes:</a:t>
            </a:r>
          </a:p>
          <a:p>
            <a:r>
              <a:rPr lang="en-US" sz="3000" dirty="0" smtClean="0"/>
              <a:t>AFTA</a:t>
            </a:r>
          </a:p>
          <a:p>
            <a:r>
              <a:rPr lang="en-US" sz="3000" dirty="0" smtClean="0"/>
              <a:t>Refer to the criteria for evaluation at the beginning of the process and answer them.</a:t>
            </a:r>
          </a:p>
          <a:p>
            <a:r>
              <a:rPr lang="en-US" sz="3000" dirty="0" smtClean="0"/>
              <a:t>Make recommendations</a:t>
            </a:r>
          </a:p>
          <a:p>
            <a:r>
              <a:rPr lang="en-US" sz="3000" dirty="0" smtClean="0"/>
              <a:t>Make improvements</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evaluation</a:t>
            </a:r>
            <a:endParaRPr lang="en-US" dirty="0"/>
          </a:p>
        </p:txBody>
      </p:sp>
      <p:graphicFrame>
        <p:nvGraphicFramePr>
          <p:cNvPr id="6" name="Table 5"/>
          <p:cNvGraphicFramePr>
            <a:graphicFrameLocks noGrp="1"/>
          </p:cNvGraphicFramePr>
          <p:nvPr/>
        </p:nvGraphicFramePr>
        <p:xfrm>
          <a:off x="762000" y="2057400"/>
          <a:ext cx="6858000" cy="4003843"/>
        </p:xfrm>
        <a:graphic>
          <a:graphicData uri="http://schemas.openxmlformats.org/drawingml/2006/table">
            <a:tbl>
              <a:tblPr firstRow="1" bandRow="1">
                <a:tableStyleId>{5C22544A-7EE6-4342-B048-85BDC9FD1C3A}</a:tableStyleId>
              </a:tblPr>
              <a:tblGrid>
                <a:gridCol w="3429000"/>
                <a:gridCol w="3429000"/>
              </a:tblGrid>
              <a:tr h="615803">
                <a:tc>
                  <a:txBody>
                    <a:bodyPr/>
                    <a:lstStyle/>
                    <a:p>
                      <a:r>
                        <a:rPr lang="en-US" sz="1600" dirty="0" smtClean="0"/>
                        <a:t>Criteria for evaluation</a:t>
                      </a:r>
                      <a:endParaRPr lang="en-US" sz="1600" dirty="0"/>
                    </a:p>
                  </a:txBody>
                  <a:tcPr/>
                </a:tc>
                <a:tc>
                  <a:txBody>
                    <a:bodyPr/>
                    <a:lstStyle/>
                    <a:p>
                      <a:r>
                        <a:rPr lang="en-US" sz="1600" dirty="0" smtClean="0"/>
                        <a:t>Examples of appropriate answers</a:t>
                      </a:r>
                      <a:endParaRPr lang="en-US" sz="1600" dirty="0"/>
                    </a:p>
                  </a:txBody>
                  <a:tcPr/>
                </a:tc>
              </a:tr>
              <a:tr h="702230">
                <a:tc>
                  <a:txBody>
                    <a:bodyPr/>
                    <a:lstStyle/>
                    <a:p>
                      <a:r>
                        <a:rPr lang="en-US" sz="1600" dirty="0" smtClean="0"/>
                        <a:t>Were the sensory properties of the food appealing?</a:t>
                      </a:r>
                      <a:r>
                        <a:rPr lang="en-US" sz="1600" baseline="0" dirty="0" smtClean="0"/>
                        <a:t> (AFTA)</a:t>
                      </a:r>
                      <a:endParaRPr lang="en-US" sz="1600" dirty="0"/>
                    </a:p>
                  </a:txBody>
                  <a:tcPr/>
                </a:tc>
                <a:tc>
                  <a:txBody>
                    <a:bodyPr/>
                    <a:lstStyle/>
                    <a:p>
                      <a:endParaRPr lang="en-US" sz="1600" dirty="0"/>
                    </a:p>
                  </a:txBody>
                  <a:tcPr/>
                </a:tc>
              </a:tr>
              <a:tr h="702230">
                <a:tc>
                  <a:txBody>
                    <a:bodyPr/>
                    <a:lstStyle/>
                    <a:p>
                      <a:r>
                        <a:rPr lang="en-US" sz="1600" dirty="0" smtClean="0"/>
                        <a:t>Were a range of processes used to create a high quality product?</a:t>
                      </a:r>
                      <a:endParaRPr lang="en-US" sz="1600" dirty="0"/>
                    </a:p>
                  </a:txBody>
                  <a:tcPr/>
                </a:tc>
                <a:tc>
                  <a:txBody>
                    <a:bodyPr/>
                    <a:lstStyle/>
                    <a:p>
                      <a:endParaRPr lang="en-US" sz="1600" dirty="0"/>
                    </a:p>
                  </a:txBody>
                  <a:tcPr/>
                </a:tc>
              </a:tr>
              <a:tr h="491561">
                <a:tc>
                  <a:txBody>
                    <a:bodyPr/>
                    <a:lstStyle/>
                    <a:p>
                      <a:r>
                        <a:rPr lang="en-US" sz="1600" dirty="0" smtClean="0"/>
                        <a:t>Was the work plan for production</a:t>
                      </a:r>
                      <a:r>
                        <a:rPr lang="en-US" sz="1600" baseline="0" dirty="0" smtClean="0"/>
                        <a:t> effective?</a:t>
                      </a:r>
                      <a:endParaRPr lang="en-US" sz="1600" dirty="0"/>
                    </a:p>
                  </a:txBody>
                  <a:tcPr/>
                </a:tc>
                <a:tc>
                  <a:txBody>
                    <a:bodyPr/>
                    <a:lstStyle/>
                    <a:p>
                      <a:endParaRPr lang="en-US" sz="1600" dirty="0"/>
                    </a:p>
                  </a:txBody>
                  <a:tcPr/>
                </a:tc>
              </a:tr>
              <a:tr h="702230">
                <a:tc>
                  <a:txBody>
                    <a:bodyPr/>
                    <a:lstStyle/>
                    <a:p>
                      <a:r>
                        <a:rPr lang="en-US" sz="1600" dirty="0" smtClean="0"/>
                        <a:t>Did the food produced meet the requirements of the brief?</a:t>
                      </a:r>
                      <a:endParaRPr lang="en-US" sz="1600" dirty="0"/>
                    </a:p>
                  </a:txBody>
                  <a:tcPr/>
                </a:tc>
                <a:tc>
                  <a:txBody>
                    <a:bodyPr/>
                    <a:lstStyle/>
                    <a:p>
                      <a:endParaRPr lang="en-US" sz="1600" dirty="0"/>
                    </a:p>
                  </a:txBody>
                  <a:tcPr/>
                </a:tc>
              </a:tr>
              <a:tr h="702230">
                <a:tc>
                  <a:txBody>
                    <a:bodyPr/>
                    <a:lstStyle/>
                    <a:p>
                      <a:r>
                        <a:rPr lang="en-US" sz="1600" dirty="0" smtClean="0"/>
                        <a:t>Are there any suggestions for improvements in the future?</a:t>
                      </a:r>
                      <a:endParaRPr lang="en-US" sz="1600" dirty="0"/>
                    </a:p>
                  </a:txBody>
                  <a:tcPr/>
                </a:tc>
                <a:tc>
                  <a:txBody>
                    <a:bodyPr/>
                    <a:lstStyle/>
                    <a:p>
                      <a:endParaRPr lang="en-US" sz="1600" dirty="0"/>
                    </a:p>
                  </a:txBody>
                  <a:tcPr/>
                </a:tc>
              </a:tr>
            </a:tbl>
          </a:graphicData>
        </a:graphic>
      </p:graphicFrame>
      <p:sp>
        <p:nvSpPr>
          <p:cNvPr id="7" name="Content Placeholder 6"/>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Include a bibliography for your design brief. This includes books, magazines and internet sites. See first design brief sheet for correct way of completing a  bibliography.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362121"/>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smtClean="0"/>
              <a:t>What is ‘Design Brief’?</a:t>
            </a:r>
            <a:endParaRPr lang="en-US" dirty="0"/>
          </a:p>
        </p:txBody>
      </p:sp>
      <p:sp>
        <p:nvSpPr>
          <p:cNvPr id="6147" name="Rectangle 3"/>
          <p:cNvSpPr>
            <a:spLocks noGrp="1" noChangeArrowheads="1"/>
          </p:cNvSpPr>
          <p:nvPr>
            <p:ph type="body" idx="1"/>
          </p:nvPr>
        </p:nvSpPr>
        <p:spPr>
          <a:xfrm>
            <a:off x="611560" y="1844824"/>
            <a:ext cx="7772400" cy="4114800"/>
          </a:xfrm>
        </p:spPr>
        <p:txBody>
          <a:bodyPr/>
          <a:lstStyle/>
          <a:p>
            <a:pPr>
              <a:buNone/>
            </a:pPr>
            <a:r>
              <a:rPr lang="en-GB" sz="2000" dirty="0" smtClean="0"/>
              <a:t>A design brief is a statement that asks you to research into a chosen area and make a product for a certain group of people.</a:t>
            </a:r>
          </a:p>
          <a:p>
            <a:pPr>
              <a:buNone/>
            </a:pPr>
            <a:r>
              <a:rPr lang="en-GB" sz="2000" dirty="0" smtClean="0"/>
              <a:t>It is a scenario or outline developed from a problem or a specific need.</a:t>
            </a:r>
          </a:p>
          <a:p>
            <a:pPr>
              <a:buNone/>
            </a:pPr>
            <a:endParaRPr lang="en-GB" sz="2000" dirty="0" smtClean="0"/>
          </a:p>
          <a:p>
            <a:pPr marL="0" indent="0">
              <a:buNone/>
            </a:pPr>
            <a:r>
              <a:rPr lang="en-US" sz="2000" dirty="0" smtClean="0"/>
              <a:t>Scope of your task for SAT</a:t>
            </a:r>
          </a:p>
          <a:p>
            <a:pPr>
              <a:buFont typeface="Arial" pitchFamily="34" charset="0"/>
              <a:buChar char="•"/>
            </a:pPr>
            <a:r>
              <a:rPr lang="en-US" sz="2000" dirty="0" smtClean="0"/>
              <a:t>Include 2 or more preservation techniques</a:t>
            </a:r>
          </a:p>
          <a:p>
            <a:pPr>
              <a:buFont typeface="Arial" pitchFamily="34" charset="0"/>
              <a:buChar char="•"/>
            </a:pPr>
            <a:r>
              <a:rPr lang="en-US" sz="2000" dirty="0" smtClean="0"/>
              <a:t>4-6 food items</a:t>
            </a:r>
          </a:p>
          <a:p>
            <a:pPr>
              <a:buFont typeface="Arial" pitchFamily="34" charset="0"/>
              <a:buChar char="•"/>
            </a:pPr>
            <a:r>
              <a:rPr lang="en-US" sz="2000" dirty="0" smtClean="0"/>
              <a:t>Demonstrate a range of complex processes</a:t>
            </a:r>
          </a:p>
          <a:p>
            <a:pPr>
              <a:buFont typeface="Arial" pitchFamily="34" charset="0"/>
              <a:buChar char="•"/>
            </a:pPr>
            <a:r>
              <a:rPr lang="en-US" sz="2000" dirty="0" smtClean="0"/>
              <a:t>Demonstrate a range of food preparation and processing techniques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3375"/>
            <a:ext cx="7162800" cy="1143000"/>
          </a:xfrm>
        </p:spPr>
        <p:txBody>
          <a:bodyPr/>
          <a:lstStyle/>
          <a:p>
            <a:r>
              <a:rPr lang="en-GB" dirty="0" smtClean="0"/>
              <a:t>1</a:t>
            </a:r>
            <a:r>
              <a:rPr lang="en-GB" sz="3200" dirty="0" smtClean="0"/>
              <a:t>. Design Brief</a:t>
            </a:r>
            <a:endParaRPr lang="en-GB" sz="3200" dirty="0"/>
          </a:p>
        </p:txBody>
      </p:sp>
      <p:sp>
        <p:nvSpPr>
          <p:cNvPr id="3" name="Content Placeholder 2"/>
          <p:cNvSpPr>
            <a:spLocks noGrp="1"/>
          </p:cNvSpPr>
          <p:nvPr>
            <p:ph idx="4294967295"/>
          </p:nvPr>
        </p:nvSpPr>
        <p:spPr>
          <a:xfrm>
            <a:off x="467544" y="1268760"/>
            <a:ext cx="8136904" cy="5256584"/>
          </a:xfrm>
        </p:spPr>
        <p:txBody>
          <a:bodyPr/>
          <a:lstStyle/>
          <a:p>
            <a:pPr marL="0" indent="0">
              <a:buNone/>
            </a:pPr>
            <a:r>
              <a:rPr lang="en-AU" sz="1400" dirty="0" smtClean="0"/>
              <a:t>Melbourne Food and Wine is an events organisation that operates in a not-for-profit basis. As part of the Melbourne Food and Wine Festival they are showcasing local produce at one of the World’s Longest lunches at Telstra Dome. Around 1500 guests will need to be seated at one long table to experience an elegant lunch. The Delaware Catering company has approached  me to design a sample menu for the occasion to submit to the head chef. </a:t>
            </a:r>
          </a:p>
          <a:p>
            <a:pPr marL="0" indent="0">
              <a:buNone/>
            </a:pPr>
            <a:r>
              <a:rPr lang="en-AU" sz="1400" dirty="0" smtClean="0"/>
              <a:t>Guests will be served champagne on their arrival and  then seated for a three-course lunch that will begin at 12.30p.m and conclude at 3.00p.m. The timing of each course will be crucial to the success of the meal and where possible some items should be made with long-term keeping qualities to help with the service on the day. I will consider freezing some components of the dishes  prior to the day to reduce preparation time on the day of the function . As I am wanting to showcase local produce, and promote seasonality I will use currently out of season  fruits that has been preserved when they were in –season.  To make the task manageable there is a limit of six food items that can be served across the courses. T he food and wine that is used in each course should promote the quality produce found in Melbourne and the State of Victoria.  High level cooking techniques and processes should be used to ensure that all courses are visually appealing and full of flavour, indicating that the food is about ‘celebration ‘. All courses should be visually appealing and full of flavour to show that food is about ‘celebration’. </a:t>
            </a:r>
            <a:r>
              <a:rPr lang="en-AU" sz="1400" dirty="0"/>
              <a:t>T</a:t>
            </a:r>
            <a:r>
              <a:rPr lang="en-AU" sz="1400" dirty="0" smtClean="0"/>
              <a:t>he menu should also creatively reflect the venue in which the lunch is being held. Catering staff will have access to commercial kitchen facilities at Telstra Dome with the normal range of cooking equipment available. A range of food preparation and processing  techniques will ensure that a particular piece of equipment is not in demand when catering for a large number of people.</a:t>
            </a:r>
            <a:endParaRPr lang="en-GB" sz="1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162800" cy="1008112"/>
          </a:xfrm>
        </p:spPr>
        <p:txBody>
          <a:bodyPr/>
          <a:lstStyle/>
          <a:p>
            <a:r>
              <a:rPr lang="en-GB" sz="4000" dirty="0" smtClean="0"/>
              <a:t> Aspects to take into account?</a:t>
            </a:r>
            <a:endParaRPr lang="en-GB" sz="4000" dirty="0"/>
          </a:p>
        </p:txBody>
      </p:sp>
      <p:sp>
        <p:nvSpPr>
          <p:cNvPr id="3" name="Content Placeholder 2"/>
          <p:cNvSpPr>
            <a:spLocks noGrp="1"/>
          </p:cNvSpPr>
          <p:nvPr>
            <p:ph idx="1"/>
          </p:nvPr>
        </p:nvSpPr>
        <p:spPr>
          <a:xfrm>
            <a:off x="685800" y="1676400"/>
            <a:ext cx="7772400" cy="3962400"/>
          </a:xfrm>
        </p:spPr>
        <p:txBody>
          <a:bodyPr/>
          <a:lstStyle/>
          <a:p>
            <a:pPr>
              <a:buNone/>
            </a:pPr>
            <a:endParaRPr lang="en-GB" sz="1600" dirty="0" smtClean="0"/>
          </a:p>
          <a:p>
            <a:r>
              <a:rPr lang="en-GB" sz="2400" dirty="0" smtClean="0"/>
              <a:t>Who? Is the meal for? The number of people, as well as the special nutritional or cultural requirements</a:t>
            </a:r>
          </a:p>
          <a:p>
            <a:r>
              <a:rPr lang="en-GB" sz="2400" dirty="0" smtClean="0"/>
              <a:t>What? Is the meal for? Occasion? The purpose, the event</a:t>
            </a:r>
          </a:p>
          <a:p>
            <a:r>
              <a:rPr lang="en-GB" sz="2400" dirty="0" smtClean="0"/>
              <a:t>When? Will the product be needed? Include the timing of the meal?</a:t>
            </a:r>
          </a:p>
          <a:p>
            <a:r>
              <a:rPr lang="en-GB" sz="2400" dirty="0" smtClean="0"/>
              <a:t>Where? Will the meal occur?</a:t>
            </a:r>
          </a:p>
          <a:p>
            <a:r>
              <a:rPr lang="en-GB" sz="2400" dirty="0" smtClean="0"/>
              <a:t>How? Will meal occur? What resources will be available? Skills? Ingredients? Budget? Prep? Access to kitchen?</a:t>
            </a:r>
            <a:endParaRPr lang="en-GB" sz="2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Criteria for evaluation</a:t>
            </a:r>
            <a:endParaRPr lang="en-US" dirty="0"/>
          </a:p>
        </p:txBody>
      </p:sp>
      <p:sp>
        <p:nvSpPr>
          <p:cNvPr id="3" name="Content Placeholder 2"/>
          <p:cNvSpPr>
            <a:spLocks noGrp="1"/>
          </p:cNvSpPr>
          <p:nvPr>
            <p:ph idx="1"/>
          </p:nvPr>
        </p:nvSpPr>
        <p:spPr/>
        <p:txBody>
          <a:bodyPr/>
          <a:lstStyle/>
          <a:p>
            <a:r>
              <a:rPr lang="en-US" dirty="0" smtClean="0"/>
              <a:t>A set of questions is developed to make </a:t>
            </a:r>
            <a:r>
              <a:rPr lang="en-US" dirty="0" err="1" smtClean="0"/>
              <a:t>judgements</a:t>
            </a:r>
            <a:r>
              <a:rPr lang="en-US" dirty="0" smtClean="0"/>
              <a:t> about the success of the meal.</a:t>
            </a:r>
          </a:p>
          <a:p>
            <a:r>
              <a:rPr lang="en-US" dirty="0" smtClean="0"/>
              <a:t>Constraints and considerations included in brief should be a starting point.</a:t>
            </a:r>
          </a:p>
          <a:p>
            <a:r>
              <a:rPr lang="en-US" dirty="0" smtClean="0"/>
              <a:t>Examples: sensory properties (AFTA)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Considerations/Constraints</a:t>
            </a:r>
            <a:endParaRPr lang="en-US" dirty="0"/>
          </a:p>
        </p:txBody>
      </p:sp>
      <p:sp>
        <p:nvSpPr>
          <p:cNvPr id="3" name="Content Placeholder 2"/>
          <p:cNvSpPr>
            <a:spLocks noGrp="1"/>
          </p:cNvSpPr>
          <p:nvPr>
            <p:ph idx="1"/>
          </p:nvPr>
        </p:nvSpPr>
        <p:spPr/>
        <p:txBody>
          <a:bodyPr/>
          <a:lstStyle/>
          <a:p>
            <a:r>
              <a:rPr lang="en-US" dirty="0" smtClean="0"/>
              <a:t>What is a consideration?</a:t>
            </a:r>
          </a:p>
          <a:p>
            <a:pPr>
              <a:buFontTx/>
              <a:buChar char="-"/>
            </a:pPr>
            <a:r>
              <a:rPr lang="en-GB" dirty="0" smtClean="0"/>
              <a:t>What things do you need to consider when designing food products (issues/aspects)? Examples?? </a:t>
            </a:r>
          </a:p>
          <a:p>
            <a:pPr>
              <a:buFont typeface="Arial"/>
              <a:buChar char="•"/>
            </a:pPr>
            <a:r>
              <a:rPr lang="en-US" dirty="0" smtClean="0"/>
              <a:t>What is a constraint?</a:t>
            </a:r>
          </a:p>
          <a:p>
            <a:pPr>
              <a:buNone/>
            </a:pPr>
            <a:r>
              <a:rPr lang="en-US" dirty="0" smtClean="0"/>
              <a:t>- Restrictions or fixed factors that affect the new product </a:t>
            </a:r>
            <a:r>
              <a:rPr lang="en-US" dirty="0" err="1" smtClean="0"/>
              <a:t>eg</a:t>
            </a:r>
            <a:r>
              <a:rPr lang="en-US" dirty="0" smtClean="0"/>
              <a:t>:???</a:t>
            </a:r>
            <a:endParaRPr lang="en-GB" dirty="0" smtClean="0"/>
          </a:p>
          <a:p>
            <a:pPr>
              <a:buFontTx/>
              <a:buChar char="-"/>
            </a:pPr>
            <a:endParaRPr lang="en-US" dirty="0" smtClean="0"/>
          </a:p>
          <a:p>
            <a:endParaRPr lang="en-US" dirty="0" smtClean="0"/>
          </a:p>
          <a:p>
            <a:endParaRPr lang="en-US" dirty="0" smtClean="0"/>
          </a:p>
          <a:p>
            <a:r>
              <a:rPr lang="en-US" dirty="0" smtClean="0"/>
              <a:t>What is a constraint?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Specifications</a:t>
            </a:r>
            <a:endParaRPr lang="en-GB" dirty="0"/>
          </a:p>
        </p:txBody>
      </p:sp>
      <p:sp>
        <p:nvSpPr>
          <p:cNvPr id="3" name="Content Placeholder 2"/>
          <p:cNvSpPr>
            <a:spLocks noGrp="1"/>
          </p:cNvSpPr>
          <p:nvPr>
            <p:ph idx="1"/>
          </p:nvPr>
        </p:nvSpPr>
        <p:spPr/>
        <p:txBody>
          <a:bodyPr/>
          <a:lstStyle/>
          <a:p>
            <a:pPr>
              <a:buNone/>
            </a:pPr>
            <a:endParaRPr lang="en-GB" sz="800" dirty="0" smtClean="0"/>
          </a:p>
          <a:p>
            <a:endParaRPr lang="en-GB" dirty="0" smtClean="0"/>
          </a:p>
          <a:p>
            <a:endParaRPr lang="en-GB" dirty="0"/>
          </a:p>
        </p:txBody>
      </p:sp>
      <p:graphicFrame>
        <p:nvGraphicFramePr>
          <p:cNvPr id="4" name="Table 3"/>
          <p:cNvGraphicFramePr>
            <a:graphicFrameLocks noGrp="1"/>
          </p:cNvGraphicFramePr>
          <p:nvPr/>
        </p:nvGraphicFramePr>
        <p:xfrm>
          <a:off x="1524000" y="2240280"/>
          <a:ext cx="6096000" cy="2819399"/>
        </p:xfrm>
        <a:graphic>
          <a:graphicData uri="http://schemas.openxmlformats.org/drawingml/2006/table">
            <a:tbl>
              <a:tblPr firstRow="1" bandRow="1">
                <a:tableStyleId>{5C22544A-7EE6-4342-B048-85BDC9FD1C3A}</a:tableStyleId>
              </a:tblPr>
              <a:tblGrid>
                <a:gridCol w="3048000"/>
                <a:gridCol w="3048000"/>
              </a:tblGrid>
              <a:tr h="807720">
                <a:tc>
                  <a:txBody>
                    <a:bodyPr/>
                    <a:lstStyle/>
                    <a:p>
                      <a:r>
                        <a:rPr lang="en-US" dirty="0" smtClean="0"/>
                        <a:t>Considerations</a:t>
                      </a:r>
                      <a:endParaRPr lang="en-US" dirty="0"/>
                    </a:p>
                  </a:txBody>
                  <a:tcPr/>
                </a:tc>
                <a:tc>
                  <a:txBody>
                    <a:bodyPr/>
                    <a:lstStyle/>
                    <a:p>
                      <a:r>
                        <a:rPr lang="en-US" dirty="0" smtClean="0"/>
                        <a:t>Constraints</a:t>
                      </a:r>
                      <a:endParaRPr lang="en-US" dirty="0"/>
                    </a:p>
                  </a:txBody>
                  <a:tcPr/>
                </a:tc>
              </a:tr>
              <a:tr h="1356360">
                <a:tc>
                  <a:txBody>
                    <a:bodyPr/>
                    <a:lstStyle/>
                    <a:p>
                      <a:pPr>
                        <a:buFont typeface="Wingdings" charset="2"/>
                        <a:buChar char="§"/>
                      </a:pPr>
                      <a:r>
                        <a:rPr lang="en-US" dirty="0" smtClean="0"/>
                        <a:t> Appeal</a:t>
                      </a:r>
                      <a:r>
                        <a:rPr lang="en-US" baseline="0" dirty="0" smtClean="0"/>
                        <a:t> to year 11 students</a:t>
                      </a:r>
                      <a:endParaRPr lang="en-US" dirty="0"/>
                    </a:p>
                  </a:txBody>
                  <a:tcPr/>
                </a:tc>
                <a:tc>
                  <a:txBody>
                    <a:bodyPr/>
                    <a:lstStyle/>
                    <a:p>
                      <a:pPr>
                        <a:buFont typeface="Wingdings" charset="2"/>
                        <a:buChar char="§"/>
                      </a:pPr>
                      <a:r>
                        <a:rPr lang="en-US" dirty="0" smtClean="0"/>
                        <a:t> time?</a:t>
                      </a:r>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162800" cy="1080120"/>
          </a:xfrm>
        </p:spPr>
        <p:txBody>
          <a:bodyPr/>
          <a:lstStyle/>
          <a:p>
            <a:r>
              <a:rPr lang="en-GB" sz="3600" dirty="0" smtClean="0"/>
              <a:t>3. Research ideas</a:t>
            </a:r>
            <a:endParaRPr lang="en-GB" sz="3600" dirty="0"/>
          </a:p>
        </p:txBody>
      </p:sp>
      <p:sp>
        <p:nvSpPr>
          <p:cNvPr id="3" name="Content Placeholder 2"/>
          <p:cNvSpPr>
            <a:spLocks noGrp="1"/>
          </p:cNvSpPr>
          <p:nvPr>
            <p:ph idx="1"/>
          </p:nvPr>
        </p:nvSpPr>
        <p:spPr/>
        <p:txBody>
          <a:bodyPr/>
          <a:lstStyle/>
          <a:p>
            <a:pPr lvl="0"/>
            <a:r>
              <a:rPr lang="en-AU" dirty="0" smtClean="0"/>
              <a:t>Research possibilities </a:t>
            </a:r>
            <a:r>
              <a:rPr lang="en-AU" dirty="0" err="1" smtClean="0"/>
              <a:t>eg</a:t>
            </a:r>
            <a:r>
              <a:rPr lang="en-AU" dirty="0" smtClean="0"/>
              <a:t>:  Construct  a concept map outlining the factors that need to be considered when making the breakfast.</a:t>
            </a:r>
          </a:p>
          <a:p>
            <a:r>
              <a:rPr lang="en-AU" dirty="0" smtClean="0"/>
              <a:t> Research recipe ideas/options that meet the criteria of the brief</a:t>
            </a:r>
          </a:p>
          <a:p>
            <a:r>
              <a:rPr lang="en-AU" dirty="0" smtClean="0"/>
              <a:t>Search the internet of Breakfast ideas</a:t>
            </a:r>
          </a:p>
          <a:p>
            <a:endParaRPr lang="en-GB" sz="2000" dirty="0" smtClean="0"/>
          </a:p>
          <a:p>
            <a:endParaRPr lang="en-GB" sz="2000" dirty="0" smtClean="0"/>
          </a:p>
          <a:p>
            <a:pPr>
              <a:buNone/>
            </a:pPr>
            <a:endParaRPr lang="en-GB" sz="2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F_SchoolPresentatio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Mead Bold"/>
        <a:ea typeface=""/>
        <a:cs typeface=""/>
      </a:majorFont>
      <a:minorFont>
        <a:latin typeface="Mead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customXml/itemProps2.xml><?xml version="1.0" encoding="utf-8"?>
<ds:datastoreItem xmlns:ds="http://schemas.openxmlformats.org/officeDocument/2006/customXml" ds:itemID="{354AB19F-1A03-4FBE-8A1C-85D936316314}">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F3DBA994-CBF8-481A-AF44-946642DA60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AF_SchoolPresentation</Template>
  <TotalTime>254</TotalTime>
  <Words>929</Words>
  <Application>Microsoft Macintosh PowerPoint</Application>
  <PresentationFormat>On-screen Show (4:3)</PresentationFormat>
  <Paragraphs>109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AF_SchoolPresentation</vt:lpstr>
      <vt:lpstr>The Design Process</vt:lpstr>
      <vt:lpstr>THE DESIGN PROCESS</vt:lpstr>
      <vt:lpstr>What is ‘Design Brief’?</vt:lpstr>
      <vt:lpstr>1. Design Brief</vt:lpstr>
      <vt:lpstr> Aspects to take into account?</vt:lpstr>
      <vt:lpstr>2. Criteria for evaluation</vt:lpstr>
      <vt:lpstr>Considerations/Constraints</vt:lpstr>
      <vt:lpstr>Specifications</vt:lpstr>
      <vt:lpstr>3. Research ideas</vt:lpstr>
      <vt:lpstr>Research</vt:lpstr>
      <vt:lpstr>4. DESIGN</vt:lpstr>
      <vt:lpstr>5. PLANNING</vt:lpstr>
      <vt:lpstr>6. PRODUCTION</vt:lpstr>
      <vt:lpstr>7. EVALUATION</vt:lpstr>
      <vt:lpstr>Criteria for evaluation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Biscuits</dc:title>
  <dc:creator>Jane</dc:creator>
  <cp:lastModifiedBy>Rachel Bride</cp:lastModifiedBy>
  <cp:revision>24</cp:revision>
  <dcterms:created xsi:type="dcterms:W3CDTF">2011-06-23T00:21:12Z</dcterms:created>
  <dcterms:modified xsi:type="dcterms:W3CDTF">2015-08-22T23:58:28Z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TC103368119990</vt:lpwstr>
  </property>
</Properties>
</file>