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21D01-9F17-494F-A6E8-034948C8D18C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846D3-2945-4C99-A5C1-30C05D441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46D3-2945-4C99-A5C1-30C05D441E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3385-308B-4901-951E-401725A4BE0A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3768-6BD6-41AA-B28A-281A1073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r0rCEBPgo5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i9.com/uploads/animal/201/cute-calf_1024x768_3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en-AU" b="1" dirty="0" smtClean="0">
                <a:latin typeface="Bodoni MT Black" pitchFamily="18" charset="0"/>
              </a:rPr>
              <a:t>DAIRY PRODUCTS</a:t>
            </a:r>
            <a:endParaRPr lang="en-US" b="1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832" y="285728"/>
            <a:ext cx="8229600" cy="1143000"/>
          </a:xfrm>
        </p:spPr>
        <p:txBody>
          <a:bodyPr/>
          <a:lstStyle/>
          <a:p>
            <a:r>
              <a:rPr lang="en-AU" b="1" u="sng" dirty="0" smtClean="0"/>
              <a:t>Cream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511494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Cream is a by product of milk and is produced by separating the fat globules from whole milk.</a:t>
            </a:r>
          </a:p>
          <a:p>
            <a:r>
              <a:rPr lang="en-AU" dirty="0" smtClean="0"/>
              <a:t>Main nutrients – Fat, Protein, Calcium</a:t>
            </a:r>
          </a:p>
          <a:p>
            <a:r>
              <a:rPr lang="en-AU" dirty="0" smtClean="0"/>
              <a:t>Cream is also pasteurised before sale. However, pasteurisation occurs at a higher temperature because is contains more bacteria.</a:t>
            </a:r>
            <a:endParaRPr lang="en-US" dirty="0"/>
          </a:p>
        </p:txBody>
      </p:sp>
      <p:pic>
        <p:nvPicPr>
          <p:cNvPr id="11266" name="Picture 2" descr="http://www.dairyaustralia.com.au/~/media/Images/Supply%20Chain/Dairy%20Products/Cream/Whipped%20cream2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928670"/>
            <a:ext cx="2714625" cy="539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Classifications of Cream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03631"/>
            <a:ext cx="8229600" cy="4525963"/>
          </a:xfrm>
        </p:spPr>
        <p:txBody>
          <a:bodyPr/>
          <a:lstStyle/>
          <a:p>
            <a:r>
              <a:rPr lang="en-AU" dirty="0" smtClean="0"/>
              <a:t>Page 135</a:t>
            </a:r>
            <a:endParaRPr lang="en-US" dirty="0"/>
          </a:p>
        </p:txBody>
      </p:sp>
      <p:pic>
        <p:nvPicPr>
          <p:cNvPr id="10242" name="Picture 2" descr="http://www.queen.com.au/getimage.php?imageid=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928802"/>
            <a:ext cx="4229111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Functional Properties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5143536" cy="5643602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Adds richness – </a:t>
            </a:r>
            <a:r>
              <a:rPr lang="en-AU" dirty="0" err="1" smtClean="0"/>
              <a:t>eg</a:t>
            </a:r>
            <a:r>
              <a:rPr lang="en-AU" dirty="0" smtClean="0"/>
              <a:t>. Soups</a:t>
            </a:r>
          </a:p>
          <a:p>
            <a:r>
              <a:rPr lang="en-AU" dirty="0" smtClean="0"/>
              <a:t>Lightens texture – </a:t>
            </a:r>
            <a:r>
              <a:rPr lang="en-AU" dirty="0" err="1" smtClean="0"/>
              <a:t>eg</a:t>
            </a:r>
            <a:r>
              <a:rPr lang="en-AU" dirty="0" smtClean="0"/>
              <a:t>. Mousse</a:t>
            </a:r>
          </a:p>
          <a:p>
            <a:r>
              <a:rPr lang="en-AU" dirty="0" smtClean="0"/>
              <a:t>Gives contrast in texture – can be whipped etc</a:t>
            </a:r>
          </a:p>
          <a:p>
            <a:r>
              <a:rPr lang="en-AU" dirty="0" smtClean="0"/>
              <a:t>Used as a garnish</a:t>
            </a:r>
          </a:p>
          <a:p>
            <a:endParaRPr lang="en-AU" dirty="0" smtClean="0"/>
          </a:p>
          <a:p>
            <a:r>
              <a:rPr lang="en-AU" dirty="0" smtClean="0"/>
              <a:t>Whipping: Like eggs whites, cream can be whipped into a stable foam.</a:t>
            </a:r>
          </a:p>
          <a:p>
            <a:r>
              <a:rPr lang="en-AU" dirty="0" smtClean="0"/>
              <a:t>Air bubbles are surrounded by a thin layer of protein, a tiny amount of fat is released from the bubbles allowing them to stick together and stabilise.</a:t>
            </a:r>
          </a:p>
          <a:p>
            <a:r>
              <a:rPr lang="en-AU" dirty="0" smtClean="0"/>
              <a:t>See diagram and tips in pg 136 of text</a:t>
            </a:r>
          </a:p>
        </p:txBody>
      </p:sp>
      <p:pic>
        <p:nvPicPr>
          <p:cNvPr id="9218" name="Picture 2" descr="http://www.pastrypal.com/wp-content/uploads/2009/08/milk-chocolate-caramel-mousse-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33591"/>
            <a:ext cx="3429024" cy="413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Preparing and Cooking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AU" sz="3400" dirty="0" smtClean="0"/>
              <a:t>Less likely to form a skin if heated because fat globules have diluted the protein.</a:t>
            </a:r>
          </a:p>
          <a:p>
            <a:r>
              <a:rPr lang="en-AU" sz="3400" dirty="0" smtClean="0"/>
              <a:t>More stable than milk, less likely to curdle when combined with acidic or salty foods.</a:t>
            </a:r>
          </a:p>
          <a:p>
            <a:r>
              <a:rPr lang="en-AU" sz="3400" dirty="0" smtClean="0"/>
              <a:t>Cream shouldn’t be frozen because the water will separate from the liquid and form ice... This will slightly alter the flavour, make it difficult to whip and give it a grainy texture.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8iSiVlJx_dw/SOgp0aBxLrI/AAAAAAAAAeI/L_RktodojwI/s200/probiotic_cartoonman-360x3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1571612"/>
            <a:ext cx="4357718" cy="41195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40" y="-285776"/>
            <a:ext cx="8229600" cy="1143000"/>
          </a:xfrm>
        </p:spPr>
        <p:txBody>
          <a:bodyPr/>
          <a:lstStyle/>
          <a:p>
            <a:r>
              <a:rPr lang="en-AU" b="1" u="sng" dirty="0" smtClean="0"/>
              <a:t>Yoghurt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85794"/>
            <a:ext cx="5286412" cy="618651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Mainly made from cow’s milk – can be made from goat and sheep and now soy.</a:t>
            </a:r>
          </a:p>
          <a:p>
            <a:r>
              <a:rPr lang="en-AU" dirty="0" smtClean="0"/>
              <a:t>To make yoghurt add a ‘live culture’ (bacteria) to whole or skim milk to begin the fermentation process.</a:t>
            </a:r>
          </a:p>
          <a:p>
            <a:r>
              <a:rPr lang="en-AU" dirty="0" smtClean="0"/>
              <a:t>Lactobacillus </a:t>
            </a:r>
            <a:r>
              <a:rPr lang="en-AU" dirty="0" err="1" smtClean="0"/>
              <a:t>bulgaricus</a:t>
            </a:r>
            <a:r>
              <a:rPr lang="en-AU" dirty="0" smtClean="0"/>
              <a:t> and Streptococcus </a:t>
            </a:r>
            <a:r>
              <a:rPr lang="en-AU" dirty="0" err="1" smtClean="0"/>
              <a:t>thermophilus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These cultures convert lactose to lactic acid which coagulates the protein making it thick.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Nutritional Properties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5257800"/>
          </a:xfrm>
        </p:spPr>
        <p:txBody>
          <a:bodyPr>
            <a:normAutofit/>
          </a:bodyPr>
          <a:lstStyle/>
          <a:p>
            <a:r>
              <a:rPr lang="en-AU" dirty="0" smtClean="0"/>
              <a:t>Protein</a:t>
            </a:r>
          </a:p>
          <a:p>
            <a:r>
              <a:rPr lang="en-AU" dirty="0" smtClean="0"/>
              <a:t>Calcium</a:t>
            </a:r>
          </a:p>
          <a:p>
            <a:r>
              <a:rPr lang="en-AU" dirty="0" err="1" smtClean="0"/>
              <a:t>Probiotic</a:t>
            </a:r>
            <a:r>
              <a:rPr lang="en-AU" dirty="0" smtClean="0"/>
              <a:t> cultures – acidophilus, </a:t>
            </a:r>
            <a:r>
              <a:rPr lang="en-AU" dirty="0" err="1" smtClean="0"/>
              <a:t>Bifidus</a:t>
            </a:r>
            <a:r>
              <a:rPr lang="en-AU" dirty="0" smtClean="0"/>
              <a:t> and L. </a:t>
            </a:r>
            <a:r>
              <a:rPr lang="en-AU" dirty="0" err="1" smtClean="0"/>
              <a:t>casei</a:t>
            </a:r>
            <a:r>
              <a:rPr lang="en-AU" dirty="0" smtClean="0"/>
              <a:t> helps to promote health by increasing the level of intestinal flora that live in the gut.</a:t>
            </a:r>
            <a:endParaRPr lang="en-US" dirty="0"/>
          </a:p>
        </p:txBody>
      </p:sp>
      <p:pic>
        <p:nvPicPr>
          <p:cNvPr id="6146" name="Picture 2" descr="http://www.healingdaily.com/detoxification-diet/probiotics-good-bu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00240"/>
            <a:ext cx="3270988" cy="3598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57420" y="285728"/>
            <a:ext cx="8229600" cy="1143000"/>
          </a:xfrm>
        </p:spPr>
        <p:txBody>
          <a:bodyPr/>
          <a:lstStyle/>
          <a:p>
            <a:r>
              <a:rPr lang="en-AU" b="1" u="sng" dirty="0" smtClean="0"/>
              <a:t>Cheese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en-AU" sz="4400" dirty="0" smtClean="0"/>
              <a:t>Cheese is made from the curds of milk which are separated from the water and lactose or whey.</a:t>
            </a:r>
          </a:p>
          <a:p>
            <a:endParaRPr lang="en-AU" dirty="0" smtClean="0"/>
          </a:p>
        </p:txBody>
      </p:sp>
      <p:pic>
        <p:nvPicPr>
          <p:cNvPr id="5122" name="Picture 2" descr="http://img1.artweb.com/users/1773/69149_little-miss-muff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752856" cy="493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7354" y="285728"/>
            <a:ext cx="8229600" cy="1143000"/>
          </a:xfrm>
        </p:spPr>
        <p:txBody>
          <a:bodyPr/>
          <a:lstStyle/>
          <a:p>
            <a:r>
              <a:rPr lang="en-AU" b="1" u="sng" dirty="0" smtClean="0"/>
              <a:t>Cheese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525780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Cheese is a concentrated form of milk taking one litre of milk to make 100g of cheese.</a:t>
            </a:r>
          </a:p>
          <a:p>
            <a:r>
              <a:rPr lang="en-AU" dirty="0" smtClean="0"/>
              <a:t>Most commonly eaten cheese is made using milk from the cow and goat.</a:t>
            </a:r>
          </a:p>
          <a:p>
            <a:r>
              <a:rPr lang="en-AU" dirty="0" smtClean="0"/>
              <a:t>In other cultures the milk from animals that are best suited to the harsher climatic conditions and terrains – reindeer, yak, horses and water buffalo – are used.</a:t>
            </a:r>
            <a:endParaRPr lang="en-US" dirty="0"/>
          </a:p>
        </p:txBody>
      </p:sp>
      <p:pic>
        <p:nvPicPr>
          <p:cNvPr id="4098" name="Picture 2" descr="http://1.bp.blogspot.com/_9g1Ege5PHsE/TKJqzJ0e1rI/AAAAAAAABgk/16AjkmkTNoA/s1600/reindeer_enjoy_their_work_3_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46108"/>
            <a:ext cx="3538543" cy="495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che2.allpostersimages.com/p/LRG/7/788/CM2I000Z/posters/cheeses-of-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3571868" cy="50006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Classifications of Cheese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24"/>
            <a:ext cx="5329246" cy="52578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Cheese can be classified according to the </a:t>
            </a:r>
            <a:r>
              <a:rPr lang="en-AU" i="1" dirty="0" smtClean="0"/>
              <a:t>type of milk</a:t>
            </a:r>
            <a:r>
              <a:rPr lang="en-AU" dirty="0" smtClean="0"/>
              <a:t> that is used to make it.</a:t>
            </a:r>
          </a:p>
          <a:p>
            <a:pPr>
              <a:buFontTx/>
              <a:buChar char="-"/>
            </a:pPr>
            <a:r>
              <a:rPr lang="en-AU" dirty="0" smtClean="0"/>
              <a:t>Cow, goat, sheep etc</a:t>
            </a:r>
            <a:endParaRPr lang="en-US" dirty="0" smtClean="0"/>
          </a:p>
          <a:p>
            <a:r>
              <a:rPr lang="en-AU" dirty="0" smtClean="0"/>
              <a:t>It can also be classified by:</a:t>
            </a:r>
          </a:p>
          <a:p>
            <a:pPr>
              <a:buFontTx/>
              <a:buChar char="-"/>
            </a:pPr>
            <a:r>
              <a:rPr lang="en-AU" dirty="0" smtClean="0"/>
              <a:t>How the cheese is </a:t>
            </a:r>
            <a:r>
              <a:rPr lang="en-AU" i="1" dirty="0" smtClean="0"/>
              <a:t>ripened</a:t>
            </a:r>
            <a:r>
              <a:rPr lang="en-AU" dirty="0" smtClean="0"/>
              <a:t>... Surface-ripened or interior-ripened.</a:t>
            </a:r>
          </a:p>
          <a:p>
            <a:pPr>
              <a:buFontTx/>
              <a:buChar char="-"/>
            </a:pPr>
            <a:r>
              <a:rPr lang="en-AU" i="1" dirty="0" smtClean="0"/>
              <a:t>Fat content</a:t>
            </a:r>
            <a:r>
              <a:rPr lang="en-AU" dirty="0" smtClean="0"/>
              <a:t> ... Full cream or low fat.</a:t>
            </a:r>
          </a:p>
          <a:p>
            <a:pPr>
              <a:buFontTx/>
              <a:buChar char="-"/>
            </a:pPr>
            <a:r>
              <a:rPr lang="en-AU" i="1" dirty="0" smtClean="0"/>
              <a:t>Firmness/texture</a:t>
            </a:r>
            <a:r>
              <a:rPr lang="en-AU" dirty="0" smtClean="0"/>
              <a:t>... Hard, semi-soft, fresh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egloss.com/files/2011/05/cheese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71678"/>
            <a:ext cx="333375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Selecting and Storing Cheese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52578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Cheese generally has a short shelf life.</a:t>
            </a:r>
          </a:p>
          <a:p>
            <a:r>
              <a:rPr lang="en-AU" dirty="0" smtClean="0"/>
              <a:t>To maximise storage life, cheese should be wrapped firmly and placed in the warmest section of the fridge.</a:t>
            </a:r>
          </a:p>
          <a:p>
            <a:r>
              <a:rPr lang="en-AU" dirty="0" smtClean="0"/>
              <a:t>Fresh cheeses such as ricotta will generally only last for 5 days, whereas hard cheeses such as Parmesan can last for 12 months or longer.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www.eclipsewholefoods.com.au/images/image/Category%20Images/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7148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5982" y="357166"/>
            <a:ext cx="8229600" cy="1143000"/>
          </a:xfrm>
        </p:spPr>
        <p:txBody>
          <a:bodyPr>
            <a:normAutofit/>
          </a:bodyPr>
          <a:lstStyle/>
          <a:p>
            <a:r>
              <a:rPr lang="en-AU" sz="5400" b="1" u="sng" dirty="0" smtClean="0"/>
              <a:t>Milk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25963"/>
          </a:xfrm>
        </p:spPr>
        <p:txBody>
          <a:bodyPr>
            <a:normAutofit/>
          </a:bodyPr>
          <a:lstStyle/>
          <a:p>
            <a:r>
              <a:rPr lang="en-AU" sz="4400" dirty="0" smtClean="0"/>
              <a:t>Most common types:</a:t>
            </a:r>
          </a:p>
          <a:p>
            <a:r>
              <a:rPr lang="en-AU" sz="4400" dirty="0" smtClean="0"/>
              <a:t>Cow</a:t>
            </a:r>
          </a:p>
          <a:p>
            <a:r>
              <a:rPr lang="en-AU" sz="4400" dirty="0" smtClean="0"/>
              <a:t>Goat</a:t>
            </a:r>
          </a:p>
          <a:p>
            <a:r>
              <a:rPr lang="en-AU" sz="4400" dirty="0" smtClean="0"/>
              <a:t>Sheep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Nutrients - Cheese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1678"/>
            <a:ext cx="8229600" cy="4525963"/>
          </a:xfrm>
        </p:spPr>
        <p:txBody>
          <a:bodyPr/>
          <a:lstStyle/>
          <a:p>
            <a:r>
              <a:rPr lang="en-AU" dirty="0" smtClean="0"/>
              <a:t>High in:</a:t>
            </a:r>
          </a:p>
          <a:p>
            <a:r>
              <a:rPr lang="en-AU" dirty="0" smtClean="0"/>
              <a:t>Calcium</a:t>
            </a:r>
          </a:p>
          <a:p>
            <a:r>
              <a:rPr lang="en-AU" dirty="0" smtClean="0"/>
              <a:t>Protein</a:t>
            </a:r>
          </a:p>
          <a:p>
            <a:r>
              <a:rPr lang="en-AU" dirty="0" smtClean="0"/>
              <a:t>Saturated Fat</a:t>
            </a:r>
          </a:p>
          <a:p>
            <a:r>
              <a:rPr lang="en-AU" dirty="0" smtClean="0"/>
              <a:t>Vitamin A</a:t>
            </a:r>
            <a:endParaRPr lang="en-US" dirty="0"/>
          </a:p>
        </p:txBody>
      </p:sp>
      <p:pic>
        <p:nvPicPr>
          <p:cNvPr id="33794" name="Picture 2" descr="http://www.abc.net.au/health/library/img/osteoporosis_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214842" cy="511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Functional Properties - Cheese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03499"/>
            <a:ext cx="2757478" cy="4525963"/>
          </a:xfrm>
        </p:spPr>
        <p:txBody>
          <a:bodyPr>
            <a:normAutofit/>
          </a:bodyPr>
          <a:lstStyle/>
          <a:p>
            <a:r>
              <a:rPr lang="en-AU" sz="4400" dirty="0" smtClean="0"/>
              <a:t>Flavour</a:t>
            </a:r>
          </a:p>
          <a:p>
            <a:r>
              <a:rPr lang="en-AU" sz="4400" dirty="0" smtClean="0"/>
              <a:t>Browning</a:t>
            </a:r>
          </a:p>
          <a:p>
            <a:r>
              <a:rPr lang="en-AU" sz="4400" dirty="0" smtClean="0"/>
              <a:t>Texture</a:t>
            </a:r>
          </a:p>
          <a:p>
            <a:r>
              <a:rPr lang="en-AU" sz="4400" dirty="0" smtClean="0"/>
              <a:t>Volume</a:t>
            </a:r>
            <a:endParaRPr lang="en-US" sz="4400" dirty="0"/>
          </a:p>
        </p:txBody>
      </p:sp>
      <p:pic>
        <p:nvPicPr>
          <p:cNvPr id="32770" name="Picture 2" descr="http://spotovi.org/files/cartoon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56" y="200024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QUESTIONS TO ANSWER...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/>
              <a:t>Understanding the text page:134</a:t>
            </a:r>
          </a:p>
          <a:p>
            <a:r>
              <a:rPr lang="en-AU" dirty="0" smtClean="0"/>
              <a:t>1, 3, 4, 7 &amp; 8</a:t>
            </a:r>
          </a:p>
          <a:p>
            <a:r>
              <a:rPr lang="en-AU" i="1" dirty="0" smtClean="0"/>
              <a:t>Understanding the text page: 137</a:t>
            </a:r>
          </a:p>
          <a:p>
            <a:r>
              <a:rPr lang="en-AU" dirty="0" smtClean="0"/>
              <a:t>12, 13, 14, 16, 19 &amp; 20</a:t>
            </a:r>
          </a:p>
          <a:p>
            <a:r>
              <a:rPr lang="en-AU" i="1" dirty="0" smtClean="0"/>
              <a:t>Understanding the text page: 140</a:t>
            </a:r>
          </a:p>
          <a:p>
            <a:r>
              <a:rPr lang="en-AU" dirty="0" smtClean="0"/>
              <a:t>23, 24, 26 &amp; 30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4460" y="285736"/>
            <a:ext cx="8229600" cy="1143000"/>
          </a:xfrm>
        </p:spPr>
        <p:txBody>
          <a:bodyPr/>
          <a:lstStyle/>
          <a:p>
            <a:r>
              <a:rPr lang="en-AU" b="1" u="sng" dirty="0" smtClean="0"/>
              <a:t>Nutrients - Milk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Mainly water (87%)</a:t>
            </a:r>
          </a:p>
          <a:p>
            <a:r>
              <a:rPr lang="en-AU" sz="3600" dirty="0" smtClean="0"/>
              <a:t>Protein</a:t>
            </a:r>
          </a:p>
          <a:p>
            <a:r>
              <a:rPr lang="en-AU" sz="3600" dirty="0" smtClean="0"/>
              <a:t>Calcium</a:t>
            </a:r>
          </a:p>
          <a:p>
            <a:r>
              <a:rPr lang="en-AU" sz="3600" dirty="0" smtClean="0"/>
              <a:t>Milk fat</a:t>
            </a:r>
          </a:p>
          <a:p>
            <a:r>
              <a:rPr lang="en-AU" sz="3600" dirty="0" smtClean="0"/>
              <a:t>Sugar (Lactose)</a:t>
            </a:r>
          </a:p>
          <a:p>
            <a:r>
              <a:rPr lang="en-AU" sz="3600" dirty="0" smtClean="0"/>
              <a:t>Vitamin A, C and D</a:t>
            </a:r>
            <a:endParaRPr lang="en-US" sz="3600" dirty="0"/>
          </a:p>
        </p:txBody>
      </p:sp>
      <p:pic>
        <p:nvPicPr>
          <p:cNvPr id="17410" name="Picture 2" descr="http://www.public-action.com/SkyWriter/WacoMuseum/library/b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-66652"/>
            <a:ext cx="3914775" cy="692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edicsciences.net/design/bacteri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571744"/>
            <a:ext cx="2452678" cy="24526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Processing of Milk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 fontScale="92500" lnSpcReduction="10000"/>
          </a:bodyPr>
          <a:lstStyle/>
          <a:p>
            <a:r>
              <a:rPr lang="en-AU" b="1" i="1" dirty="0" smtClean="0"/>
              <a:t>Pasteurisation:</a:t>
            </a:r>
          </a:p>
          <a:p>
            <a:pPr>
              <a:buNone/>
            </a:pPr>
            <a:r>
              <a:rPr lang="en-AU" dirty="0" smtClean="0"/>
              <a:t>Destroys all pathogenic bacteria, or disease causing bacteria.</a:t>
            </a:r>
          </a:p>
          <a:p>
            <a:pPr>
              <a:buNone/>
            </a:pPr>
            <a:r>
              <a:rPr lang="en-AU" dirty="0" smtClean="0"/>
              <a:t>Involves milk being heated to a high temperature (72 degrees) for 15 seconds and then cooled rapidly (to 4 degrees).</a:t>
            </a:r>
          </a:p>
          <a:p>
            <a:pPr>
              <a:buNone/>
            </a:pPr>
            <a:r>
              <a:rPr lang="en-AU" dirty="0" smtClean="0"/>
              <a:t>This process destroys all bacteria and has a limited effect on the flavour.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/>
              <a:t>Homogenisation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Involves breaking down the fat globules into minute particles (about one quarter of their original size) so that the cream does not rise to the surface.</a:t>
            </a:r>
          </a:p>
          <a:p>
            <a:r>
              <a:rPr lang="en-AU" dirty="0" smtClean="0"/>
              <a:t>It also involves forcing the milk through a very fine nozzle at high pressure.</a:t>
            </a:r>
          </a:p>
          <a:p>
            <a:r>
              <a:rPr lang="en-AU" dirty="0" smtClean="0"/>
              <a:t>Homogenised milk is whiter in colour and has less flavour.</a:t>
            </a:r>
          </a:p>
          <a:p>
            <a:r>
              <a:rPr lang="en-AU" dirty="0" smtClean="0"/>
              <a:t>Most milk today is both </a:t>
            </a:r>
            <a:r>
              <a:rPr lang="en-AU" i="1" dirty="0" smtClean="0"/>
              <a:t>pasteurised and homogenised.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746" y="3303605"/>
            <a:ext cx="8229600" cy="341154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smtClean="0">
                <a:hlinkClick r:id="rId2"/>
              </a:rPr>
              <a:t>://</a:t>
            </a:r>
            <a:r>
              <a:rPr lang="en-US" sz="2400" smtClean="0">
                <a:hlinkClick r:id="rId2"/>
              </a:rPr>
              <a:t>www.youtube.com/watch?v=r0rCEBPgo5Q</a:t>
            </a:r>
            <a:endParaRPr lang="en-US" sz="2400" smtClean="0"/>
          </a:p>
          <a:p>
            <a:endParaRPr lang="en-US" sz="2400" dirty="0"/>
          </a:p>
        </p:txBody>
      </p:sp>
      <p:pic>
        <p:nvPicPr>
          <p:cNvPr id="1026" name="Picture 2" descr="http://loyalkng.com/wp-content/uploads/2009/10/cute-baby-g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436" y="4000504"/>
            <a:ext cx="3797122" cy="267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bestveganshoes.net/wp-content/uploads/2009/01/cute-baby-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2880"/>
            <a:ext cx="2643206" cy="283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Selection and Storage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Always check the </a:t>
            </a:r>
            <a:r>
              <a:rPr lang="en-AU" b="1" i="1" dirty="0" smtClean="0"/>
              <a:t>USE BY DATE </a:t>
            </a:r>
            <a:r>
              <a:rPr lang="en-AU" dirty="0" smtClean="0"/>
              <a:t>of milk to ensure it has a long shelf life.</a:t>
            </a:r>
          </a:p>
          <a:p>
            <a:r>
              <a:rPr lang="en-AU" dirty="0" smtClean="0"/>
              <a:t>It should not have a sour odour and should be free of ‘lumps’.</a:t>
            </a:r>
          </a:p>
          <a:p>
            <a:r>
              <a:rPr lang="en-AU" dirty="0" smtClean="0"/>
              <a:t>Milk should be stored in a refrigerator at 4 degrees as a higher temperature is likely to shorten the life of the milk.</a:t>
            </a:r>
          </a:p>
          <a:p>
            <a:r>
              <a:rPr lang="en-AU" dirty="0" smtClean="0"/>
              <a:t>Milk does not freeze well and will take on a curdled appearance once defrosted.</a:t>
            </a:r>
          </a:p>
          <a:p>
            <a:r>
              <a:rPr lang="en-AU" dirty="0" smtClean="0"/>
              <a:t>UHT milk can be stored in the pantry unopened for six months – once opened however, it must be kept in the fridge.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Functional Properties of Milk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5257800"/>
          </a:xfrm>
        </p:spPr>
        <p:txBody>
          <a:bodyPr>
            <a:normAutofit/>
          </a:bodyPr>
          <a:lstStyle/>
          <a:p>
            <a:r>
              <a:rPr lang="en-AU" dirty="0" smtClean="0"/>
              <a:t>Provides moisture</a:t>
            </a:r>
          </a:p>
          <a:p>
            <a:r>
              <a:rPr lang="en-AU" dirty="0" smtClean="0"/>
              <a:t>Hydrates starch – so gelatinisation can occur, think about a roux (white sauce)</a:t>
            </a:r>
          </a:p>
          <a:p>
            <a:r>
              <a:rPr lang="en-AU" dirty="0" smtClean="0"/>
              <a:t>Extends shelf life of products</a:t>
            </a:r>
            <a:r>
              <a:rPr lang="en-US" dirty="0" smtClean="0"/>
              <a:t> – Helps reduce staling</a:t>
            </a:r>
          </a:p>
          <a:p>
            <a:r>
              <a:rPr lang="en-AU" dirty="0" smtClean="0"/>
              <a:t>Provides a rich flavour</a:t>
            </a:r>
          </a:p>
        </p:txBody>
      </p:sp>
      <p:pic>
        <p:nvPicPr>
          <p:cNvPr id="13314" name="Picture 2" descr="http://4.bp.blogspot.com/_iBdMRWA6Eds/TFyNj96SjaI/AAAAAAAAAcI/2rLxSW4tPrE/s1600/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718" y="1500174"/>
            <a:ext cx="3429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/>
              <a:t>Preparing and cooking with milk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86800" cy="511494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When milk is heated – some of the water is evaporated as steam and the fat globules rise to the top making it creamy in colour.</a:t>
            </a:r>
          </a:p>
          <a:p>
            <a:r>
              <a:rPr lang="en-AU" dirty="0" smtClean="0"/>
              <a:t>A skin can form on top of the milk as a result of two proteins reaching the surface due to evaporation (to avoid this skin, stir gently whilst heating)</a:t>
            </a:r>
          </a:p>
          <a:p>
            <a:r>
              <a:rPr lang="en-AU" dirty="0" smtClean="0"/>
              <a:t>Milk that is overheated may scorch and burn at the bottom of the saucepan.</a:t>
            </a:r>
          </a:p>
          <a:p>
            <a:r>
              <a:rPr lang="en-AU" dirty="0" smtClean="0"/>
              <a:t>Milk boils at a lower temperature (86degrees) than water because it contains more solids.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951</Words>
  <Application>Microsoft Office PowerPoint</Application>
  <PresentationFormat>On-screen Show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DAIRY PRODUCTS</vt:lpstr>
      <vt:lpstr>Milk</vt:lpstr>
      <vt:lpstr>Nutrients - Milk</vt:lpstr>
      <vt:lpstr>Processing of Milk</vt:lpstr>
      <vt:lpstr>Homogenisation</vt:lpstr>
      <vt:lpstr>Slide 6</vt:lpstr>
      <vt:lpstr>Selection and Storage</vt:lpstr>
      <vt:lpstr>Functional Properties of Milk</vt:lpstr>
      <vt:lpstr>Preparing and cooking with milk</vt:lpstr>
      <vt:lpstr>Cream</vt:lpstr>
      <vt:lpstr>Classifications of Cream</vt:lpstr>
      <vt:lpstr>Functional Properties</vt:lpstr>
      <vt:lpstr>Preparing and Cooking</vt:lpstr>
      <vt:lpstr>Yoghurt</vt:lpstr>
      <vt:lpstr>Nutritional Properties</vt:lpstr>
      <vt:lpstr>Cheese</vt:lpstr>
      <vt:lpstr>Cheese</vt:lpstr>
      <vt:lpstr>Classifications of Cheese</vt:lpstr>
      <vt:lpstr>Selecting and Storing Cheese</vt:lpstr>
      <vt:lpstr>Nutrients - Cheese</vt:lpstr>
      <vt:lpstr>Functional Properties - Cheese</vt:lpstr>
      <vt:lpstr>QUESTIONS TO ANSWER...</vt:lpstr>
    </vt:vector>
  </TitlesOfParts>
  <Company>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PRODUCTS</dc:title>
  <dc:creator>Cranbourne Secondary College</dc:creator>
  <cp:lastModifiedBy>Cranbourne Secondary College</cp:lastModifiedBy>
  <cp:revision>22</cp:revision>
  <dcterms:created xsi:type="dcterms:W3CDTF">2011-05-19T01:21:57Z</dcterms:created>
  <dcterms:modified xsi:type="dcterms:W3CDTF">2011-05-20T07:59:28Z</dcterms:modified>
</cp:coreProperties>
</file>