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0" r:id="rId5"/>
    <p:sldId id="261" r:id="rId6"/>
    <p:sldId id="258" r:id="rId7"/>
    <p:sldId id="264" r:id="rId8"/>
    <p:sldId id="267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3/24/2011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3/24/2011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3/24/2011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3/24/2011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3/24/2011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3/24/2011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3/24/2011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3/24/2011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3/24/2011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3/24/2011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FD16-60EF-4BB4-8811-B4B67A7A18A8}" type="datetimeFigureOut">
              <a:rPr lang="en-US" smtClean="0"/>
              <a:pPr/>
              <a:t>3/24/2011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CFD16-60EF-4BB4-8811-B4B67A7A18A8}" type="datetimeFigureOut">
              <a:rPr lang="en-US" smtClean="0"/>
              <a:pPr/>
              <a:t>3/24/2011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F4779-626F-4AB1-A641-C6BE4B71E176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1/14/Doydirhynchus_austriacus.jpe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ock Photography - still life with &#10;cereal grains, &#10;flour and cereal &#10;ears. fotosearch &#10;- search stock &#10;photos, pictures, &#10;images, and photo &#10;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-71462"/>
            <a:ext cx="8715404" cy="74952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CEREALS</a:t>
            </a:r>
            <a:endParaRPr lang="en-AU" sz="1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26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n w="1270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Functional Properties</a:t>
            </a:r>
            <a:endParaRPr lang="en-AU" sz="6600" b="1" dirty="0">
              <a:ln w="12700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60689"/>
            <a:ext cx="8229600" cy="4525963"/>
          </a:xfrm>
        </p:spPr>
        <p:txBody>
          <a:bodyPr/>
          <a:lstStyle/>
          <a:p>
            <a:r>
              <a:rPr lang="en-US" dirty="0" smtClean="0"/>
              <a:t>DEXTRINISATION: Browning of starch foods when dry heat is applied </a:t>
            </a:r>
            <a:r>
              <a:rPr lang="en-US" dirty="0" err="1" smtClean="0"/>
              <a:t>e.g</a:t>
            </a:r>
            <a:r>
              <a:rPr lang="en-US" dirty="0" smtClean="0"/>
              <a:t> Bread </a:t>
            </a:r>
            <a:r>
              <a:rPr lang="en-US" dirty="0" smtClean="0"/>
              <a:t>–Toast</a:t>
            </a:r>
            <a:r>
              <a:rPr lang="en-US" dirty="0" smtClean="0"/>
              <a:t>, cake tops.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/>
              <a:t>Starch + dry heat = DEXTRINISATION</a:t>
            </a:r>
            <a:endParaRPr lang="en-US" sz="40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n w="1270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Origin</a:t>
            </a:r>
            <a:endParaRPr lang="en-AU" sz="8000" b="1" dirty="0">
              <a:ln w="12700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332037"/>
            <a:ext cx="2828916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Cereals are a plant food, that are edible seeds from grasses.</a:t>
            </a:r>
            <a:endParaRPr lang="en-AU" dirty="0"/>
          </a:p>
        </p:txBody>
      </p:sp>
      <p:pic>
        <p:nvPicPr>
          <p:cNvPr id="4098" name="Picture 2" descr="Stock Photography - grain field. fotosearch &#10;- search stock &#10;photos, pictures, &#10;images, and photo &#10;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72" y="1643050"/>
            <a:ext cx="2857500" cy="2105026"/>
          </a:xfrm>
          <a:prstGeom prst="rect">
            <a:avLst/>
          </a:prstGeom>
          <a:noFill/>
        </p:spPr>
      </p:pic>
      <p:pic>
        <p:nvPicPr>
          <p:cNvPr id="4100" name="Picture 4" descr="http://www.fotosearch.com/bthumb/FDC/FDC001/9242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5682" y="3810013"/>
            <a:ext cx="1883574" cy="2833697"/>
          </a:xfrm>
          <a:prstGeom prst="rect">
            <a:avLst/>
          </a:prstGeom>
          <a:noFill/>
        </p:spPr>
      </p:pic>
      <p:pic>
        <p:nvPicPr>
          <p:cNvPr id="4102" name="Picture 6" descr="Stock Photography - grains of barley &#10;(full-frame). &#10;fotosearch - search &#10;stock photos, &#10;pictures, images, &#10;and photo clip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4357694"/>
            <a:ext cx="2857500" cy="2095501"/>
          </a:xfrm>
          <a:prstGeom prst="rect">
            <a:avLst/>
          </a:prstGeom>
          <a:noFill/>
        </p:spPr>
      </p:pic>
      <p:cxnSp>
        <p:nvCxnSpPr>
          <p:cNvPr id="8" name="Curved Connector 7"/>
          <p:cNvCxnSpPr/>
          <p:nvPr/>
        </p:nvCxnSpPr>
        <p:spPr>
          <a:xfrm rot="5400000">
            <a:off x="3964777" y="3178967"/>
            <a:ext cx="857256" cy="500066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flipV="1">
            <a:off x="5143504" y="6000768"/>
            <a:ext cx="500066" cy="428628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Classification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classifications of cereal crops, these crops are then turned into products used to make dishes.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03648" y="4077072"/>
          <a:ext cx="6096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Crop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Uses/dishes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Wheat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Flours, couscous, semolina.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Bread, cereals, cakes, pastries, pasta</a:t>
                      </a:r>
                      <a:r>
                        <a:rPr lang="en-US" baseline="0" dirty="0" smtClean="0"/>
                        <a:t> etc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8000" b="1" dirty="0" smtClean="0">
                <a:ln w="1270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Storage</a:t>
            </a:r>
            <a:endParaRPr lang="en-AU" sz="8000" b="1" dirty="0">
              <a:ln w="12700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214554"/>
            <a:ext cx="9044022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KEPT:</a:t>
            </a:r>
          </a:p>
          <a:p>
            <a:r>
              <a:rPr lang="en-US" dirty="0" smtClean="0"/>
              <a:t>To moderate level of humidity (DRY)</a:t>
            </a:r>
          </a:p>
          <a:p>
            <a:r>
              <a:rPr lang="en-US" dirty="0" smtClean="0"/>
              <a:t>Ideally between temperatures of 10 and 20 degrees (COOL)</a:t>
            </a:r>
          </a:p>
          <a:p>
            <a:r>
              <a:rPr lang="en-US" dirty="0" smtClean="0"/>
              <a:t>Out of direct sunlight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IDEALLY STORED IN SEALED CONTAINER IN PANTRY </a:t>
            </a:r>
          </a:p>
          <a:p>
            <a:endParaRPr lang="en-AU" dirty="0"/>
          </a:p>
        </p:txBody>
      </p:sp>
      <p:pic>
        <p:nvPicPr>
          <p:cNvPr id="17410" name="Picture 2" descr="Stock Photography - cereals in tupperwares &#10;on the shelf. &#10;fotosearch - search &#10;stock photos, &#10;pictures, images, &#10;and photo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14290"/>
            <a:ext cx="2481260" cy="26644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ile:Doydirhynchus austriacus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72" y="4251385"/>
            <a:ext cx="1357332" cy="2463763"/>
          </a:xfrm>
          <a:prstGeom prst="rect">
            <a:avLst/>
          </a:prstGeom>
          <a:noFill/>
        </p:spPr>
      </p:pic>
      <p:pic>
        <p:nvPicPr>
          <p:cNvPr id="5" name="Picture 2" descr="File:Doydirhynchus austriacus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5786446" y="2643182"/>
            <a:ext cx="1357332" cy="2463763"/>
          </a:xfrm>
          <a:prstGeom prst="rect">
            <a:avLst/>
          </a:prstGeom>
          <a:noFill/>
        </p:spPr>
      </p:pic>
      <p:pic>
        <p:nvPicPr>
          <p:cNvPr id="6" name="Picture 2" descr="File:Doydirhynchus austriacus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3714744" y="1357298"/>
            <a:ext cx="1357332" cy="246376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33000"/>
              </a:srgbClr>
            </a:outerShdw>
          </a:effectLst>
        </p:spPr>
      </p:pic>
      <p:pic>
        <p:nvPicPr>
          <p:cNvPr id="7" name="Picture 2" descr="File:Doydirhynchus austriacus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1214414" y="0"/>
            <a:ext cx="1357332" cy="24637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n w="1270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Storage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way cereals and grains may be stored for longer periods of time without the quality being affected.</a:t>
            </a:r>
          </a:p>
          <a:p>
            <a:r>
              <a:rPr lang="en-US" dirty="0" smtClean="0"/>
              <a:t>By:		</a:t>
            </a:r>
            <a:r>
              <a:rPr lang="en-AU" dirty="0" smtClean="0"/>
              <a:t>Bacteria</a:t>
            </a:r>
          </a:p>
          <a:p>
            <a:pPr>
              <a:buNone/>
            </a:pPr>
            <a:r>
              <a:rPr lang="en-US" dirty="0" smtClean="0"/>
              <a:t>			Pests such as: weevils, ants or 			rodents.</a:t>
            </a:r>
          </a:p>
          <a:p>
            <a:pPr>
              <a:buNone/>
            </a:pPr>
            <a:r>
              <a:rPr lang="en-US" dirty="0" smtClean="0"/>
              <a:t>When buying new stock always use:</a:t>
            </a:r>
          </a:p>
          <a:p>
            <a:pPr>
              <a:buNone/>
            </a:pPr>
            <a:r>
              <a:rPr lang="en-US" dirty="0" smtClean="0"/>
              <a:t>‘first in first out system’.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n w="1270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Structure</a:t>
            </a:r>
            <a:endParaRPr lang="en-AU" sz="8000" b="1" dirty="0">
              <a:ln w="12700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en-US" dirty="0" smtClean="0"/>
              <a:t>A cereal grain has three </a:t>
            </a:r>
          </a:p>
          <a:p>
            <a:pPr>
              <a:buNone/>
            </a:pPr>
            <a:r>
              <a:rPr lang="en-US" dirty="0" smtClean="0"/>
              <a:t>layers: 	</a:t>
            </a:r>
            <a:r>
              <a:rPr lang="en-US" dirty="0" smtClean="0"/>
              <a:t>Husk </a:t>
            </a:r>
            <a:r>
              <a:rPr lang="en-US" sz="2000" dirty="0" smtClean="0"/>
              <a:t>(usually removed)</a:t>
            </a:r>
            <a:endParaRPr lang="en-US" sz="2000" dirty="0" smtClean="0"/>
          </a:p>
          <a:p>
            <a:pPr>
              <a:buNone/>
            </a:pPr>
            <a:r>
              <a:rPr lang="en-US" dirty="0" smtClean="0"/>
              <a:t>			Bran</a:t>
            </a:r>
          </a:p>
          <a:p>
            <a:pPr>
              <a:buNone/>
            </a:pPr>
            <a:r>
              <a:rPr lang="en-US" dirty="0" smtClean="0"/>
              <a:t>			Endosperm</a:t>
            </a:r>
          </a:p>
          <a:p>
            <a:pPr>
              <a:buNone/>
            </a:pPr>
            <a:r>
              <a:rPr lang="en-US" dirty="0" smtClean="0"/>
              <a:t>			Germ 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2101" y="2033601"/>
            <a:ext cx="31146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Structure/ Chemical Properties</a:t>
            </a:r>
            <a:endParaRPr lang="en-AU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Bran:  outer layer, provides main source of </a:t>
            </a:r>
            <a:r>
              <a:rPr lang="en-US" dirty="0" err="1" smtClean="0"/>
              <a:t>fibre</a:t>
            </a:r>
            <a:r>
              <a:rPr lang="en-US" dirty="0" smtClean="0"/>
              <a:t> (complex carbohydrate) </a:t>
            </a:r>
            <a:r>
              <a:rPr lang="en-US" dirty="0" smtClean="0"/>
              <a:t>in the cereal grain.</a:t>
            </a:r>
          </a:p>
          <a:p>
            <a:endParaRPr lang="en-US" dirty="0" smtClean="0"/>
          </a:p>
          <a:p>
            <a:r>
              <a:rPr lang="en-US" dirty="0" smtClean="0"/>
              <a:t>Endosperm: Provides the </a:t>
            </a:r>
            <a:r>
              <a:rPr lang="en-US" dirty="0" smtClean="0"/>
              <a:t>starch (Carbohydrate) </a:t>
            </a:r>
            <a:r>
              <a:rPr lang="en-US" dirty="0" smtClean="0"/>
              <a:t>in which white flour is produced.</a:t>
            </a:r>
          </a:p>
          <a:p>
            <a:endParaRPr lang="en-US" dirty="0" smtClean="0"/>
          </a:p>
          <a:p>
            <a:r>
              <a:rPr lang="en-US" dirty="0" smtClean="0"/>
              <a:t>Germ: the reproductive part of cereal and it contains fats, </a:t>
            </a:r>
            <a:r>
              <a:rPr lang="en-US" dirty="0" smtClean="0"/>
              <a:t>protein (Gluten), </a:t>
            </a:r>
            <a:r>
              <a:rPr lang="en-US" dirty="0" smtClean="0"/>
              <a:t>carbohydrate and B group vitamins.</a:t>
            </a:r>
          </a:p>
          <a:p>
            <a:endParaRPr lang="en-US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n w="1270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Chemical Properties</a:t>
            </a:r>
            <a:endParaRPr lang="en-AU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5256584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Gluten:  A protein substance found in many cereal products, including wheat, rye, barley and oats, which gives dough its elastic texture.</a:t>
            </a:r>
          </a:p>
          <a:p>
            <a:pPr>
              <a:buNone/>
            </a:pPr>
            <a:r>
              <a:rPr lang="en-US" sz="3600" dirty="0" smtClean="0"/>
              <a:t>It is a very elastic tangle of tiny cords which enables it to provide structural functions in baked products.</a:t>
            </a:r>
          </a:p>
          <a:p>
            <a:pPr>
              <a:buNone/>
            </a:pPr>
            <a:r>
              <a:rPr lang="en-US" sz="3600" dirty="0" smtClean="0"/>
              <a:t>When mixed with water the tiny cords stretch and straighten.  Gas produced by yeast is trapped by the gluten structure, rising baked products, giving them firmness and shape.</a:t>
            </a:r>
          </a:p>
          <a:p>
            <a:endParaRPr lang="en-US" sz="3600" dirty="0" smtClean="0"/>
          </a:p>
          <a:p>
            <a:endParaRPr lang="en-AU" dirty="0"/>
          </a:p>
        </p:txBody>
      </p:sp>
      <p:pic>
        <p:nvPicPr>
          <p:cNvPr id="1026" name="Picture 2" descr="http://www.istockphoto.com/file_thumbview_approve/5460442/2/istockphoto_5460442-kneading-doug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276872"/>
            <a:ext cx="3190330" cy="41235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n w="12700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Functional Properties</a:t>
            </a:r>
            <a:endParaRPr lang="en-AU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GELATINISATION: The swelling and consequent thickening of starch granules when they are heated in </a:t>
            </a:r>
            <a:r>
              <a:rPr lang="en-US" dirty="0" smtClean="0"/>
              <a:t>liquid </a:t>
            </a:r>
            <a:r>
              <a:rPr lang="en-US" dirty="0" smtClean="0"/>
              <a:t>e.g. Rice </a:t>
            </a:r>
            <a:r>
              <a:rPr lang="en-US" dirty="0" smtClean="0"/>
              <a:t>–Risotto, Flour- cheese sauce.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Starch + wet heat = </a:t>
            </a:r>
            <a:r>
              <a:rPr lang="en-US" sz="4400" dirty="0" err="1" smtClean="0"/>
              <a:t>Gelatinisation</a:t>
            </a:r>
            <a:endParaRPr lang="en-AU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324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CEREALS</vt:lpstr>
      <vt:lpstr>Origin</vt:lpstr>
      <vt:lpstr>Classification</vt:lpstr>
      <vt:lpstr>    Storage</vt:lpstr>
      <vt:lpstr>Storage</vt:lpstr>
      <vt:lpstr>Structure</vt:lpstr>
      <vt:lpstr>Structure/ Chemical Properties</vt:lpstr>
      <vt:lpstr>Chemical Properties</vt:lpstr>
      <vt:lpstr>Functional Properties</vt:lpstr>
      <vt:lpstr>Functional Properties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CEREALS</dc:title>
  <dc:creator> </dc:creator>
  <cp:lastModifiedBy> </cp:lastModifiedBy>
  <cp:revision>14</cp:revision>
  <dcterms:created xsi:type="dcterms:W3CDTF">2010-02-23T01:24:34Z</dcterms:created>
  <dcterms:modified xsi:type="dcterms:W3CDTF">2011-03-24T00:37:20Z</dcterms:modified>
</cp:coreProperties>
</file>